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73" r:id="rId2"/>
    <p:sldId id="273" r:id="rId3"/>
    <p:sldId id="274" r:id="rId4"/>
    <p:sldId id="491" r:id="rId5"/>
    <p:sldId id="474" r:id="rId6"/>
    <p:sldId id="475" r:id="rId7"/>
    <p:sldId id="49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15"/>
  </p:normalViewPr>
  <p:slideViewPr>
    <p:cSldViewPr snapToGrid="0" snapToObjects="1">
      <p:cViewPr varScale="1">
        <p:scale>
          <a:sx n="76" d="100"/>
          <a:sy n="76" d="100"/>
        </p:scale>
        <p:origin x="2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147B90-32C4-C646-AFB1-677BA8453D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574120" cy="63148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C4CF0F-D6BC-A644-904C-053DDF82EA55}"/>
              </a:ext>
            </a:extLst>
          </p:cNvPr>
          <p:cNvSpPr/>
          <p:nvPr userDrawn="1"/>
        </p:nvSpPr>
        <p:spPr>
          <a:xfrm>
            <a:off x="4441681" y="4102382"/>
            <a:ext cx="7750316" cy="1913009"/>
          </a:xfrm>
          <a:prstGeom prst="rect">
            <a:avLst/>
          </a:prstGeom>
          <a:solidFill>
            <a:schemeClr val="tx1">
              <a:lumMod val="50000"/>
              <a:alpha val="6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41682" y="2982612"/>
            <a:ext cx="7750316" cy="1103133"/>
          </a:xfrm>
          <a:solidFill>
            <a:srgbClr val="F9A02C"/>
          </a:solidFill>
          <a:ln>
            <a:noFill/>
          </a:ln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3733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23272" y="-2"/>
            <a:ext cx="3257469" cy="1456411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441683" y="4219721"/>
            <a:ext cx="5826016" cy="1163824"/>
          </a:xfrm>
          <a:noFill/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2347"/>
              </a:lnSpc>
              <a:spcBef>
                <a:spcPts val="533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Venue or Organization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441683" y="5490849"/>
            <a:ext cx="5826016" cy="4342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Publication number or conference name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0C9BC5-CFE6-A04D-B2DC-CF62E3ADCC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27" y="171378"/>
            <a:ext cx="2983917" cy="10043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C391339-8DDE-C5BF-A945-519B8BD38333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DF34C1-1689-0254-36B2-1D9FF3DAE125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D4FDE41-3665-2FFE-B868-BFB980F059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C1346C-10D8-57AD-EAFD-2725841CB3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DEA2FB-6608-8706-D50C-EB9746F94D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410D26A1-5802-D2B0-13D8-40755E1664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D09901D-2452-76CA-B49F-C97300D20D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3" name="Picture 12" descr="Text, logo&#10;&#10;Description automatically generated">
              <a:extLst>
                <a:ext uri="{FF2B5EF4-FFF2-40B4-BE49-F238E27FC236}">
                  <a16:creationId xmlns:a16="http://schemas.microsoft.com/office/drawing/2014/main" id="{AB282BF7-849A-EFD5-CB27-7A2EF215CE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659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7528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17528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311549" y="22722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3919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4418" y="23919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311549" y="29113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03802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4418" y="3038026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1311549" y="3557455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6854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418" y="36854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311549" y="42048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3411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418" y="4341150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1311549" y="48605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311549" y="498856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18" y="4988562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311549" y="550799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1549" y="563597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24418" y="5635972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1311549" y="615540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CBC11F-466A-5840-8ADE-69A58130284F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CB4AB66B-7AE9-034E-AC88-13DA2EC38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ADAB42-A565-DB44-B87D-5813691BA8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02FC4F7-FEA8-4646-8104-42ABAD9BAF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096FFE07-C2D7-214B-9001-692314ED85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82CA5E-83E4-4273-6996-6C2BD15C73D7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D6949C-C954-D673-FCAB-8D5AB8BC11B8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BA547B1-030E-CDAD-1581-0EF4E391B2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1C5C34-3A57-2E97-2DAD-EEC29C0854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CEB13B-86CF-97C3-B442-E3E2C66E10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28ECE7FE-5FFC-E2A7-0201-867FD04EC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123346-C0A2-24D2-EA0F-F947F4496F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0" name="Picture 9" descr="Text, logo&#10;&#10;Description automatically generated">
              <a:extLst>
                <a:ext uri="{FF2B5EF4-FFF2-40B4-BE49-F238E27FC236}">
                  <a16:creationId xmlns:a16="http://schemas.microsoft.com/office/drawing/2014/main" id="{C0549801-B286-F03F-5A35-5864A1B192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815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7528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17528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311549" y="22722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3919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4418" y="23919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311549" y="29113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03802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4418" y="3038026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1311549" y="3557455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6854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418" y="36854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311549" y="42048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3411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418" y="43411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1311549" y="48605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311549" y="498856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18" y="4988562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311549" y="550799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1549" y="563597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24418" y="5635972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1311549" y="615540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2F3727-7BA6-6344-9D87-39454F353361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5C4ADCAD-1D5B-B043-9F18-C4299E450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3975270-AE53-5144-B35D-F6BA6CCAC0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A471BF-B55C-274D-A0DF-18B401C22B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61D55BB5-8260-F74D-9867-09DF1E2A6B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DCCF66D-1182-B2EB-8A16-3B108F7CBCCF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303992-03A2-6058-B9D3-048A31D37D37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E8587DD-BD48-6B1A-2A5F-3E2CAABDF1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061E19-615D-DDBE-B0F8-BBB52555F7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3C9F26-7E86-DC30-207F-DB3BF4574B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270568A9-1B61-AAB0-EBE1-678AC7E30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C81CDB-DD80-9BB3-E57F-9B149DB2BB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0" name="Picture 9" descr="Text, logo&#10;&#10;Description automatically generated">
              <a:extLst>
                <a:ext uri="{FF2B5EF4-FFF2-40B4-BE49-F238E27FC236}">
                  <a16:creationId xmlns:a16="http://schemas.microsoft.com/office/drawing/2014/main" id="{78CEDC43-D03D-B2E9-9F22-00BA8B8B5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225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7528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17528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311549" y="22722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3919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4418" y="23919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311549" y="29113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03802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4418" y="3038026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1311549" y="3557455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6854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418" y="36854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311549" y="42048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3411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418" y="43411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1311549" y="48605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311549" y="498856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18" y="4988562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311549" y="550799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1549" y="563597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24418" y="5635972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1311549" y="615540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A070CB2-1DE1-C54D-ACD0-2EECEE369EAD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55A7D346-5E8D-6640-BFD7-A36EEB8BF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95492-43EA-6143-9F18-409348206C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416AAB7-6FB1-B94D-8C88-30068AC9DC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E9C747BD-5D5E-7F49-8F86-D1BD5833C4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671D9FA-0D2B-7DBC-B2E7-09BDDAB5EB73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F0F4AB-DB91-45D8-F9CE-F65BCF1812B6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E54FDEC-1CB3-3600-4DB9-CC8E3FB9A8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1FB90B-D908-B2DA-4DF5-8025B58A77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CFBD97-BFF5-16A3-1257-3212F588B5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B588F8ED-A693-453E-13B4-275BD87D21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F84466-7C21-02AC-79E1-648BDB71E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0" name="Picture 9" descr="Text, logo&#10;&#10;Description automatically generated">
              <a:extLst>
                <a:ext uri="{FF2B5EF4-FFF2-40B4-BE49-F238E27FC236}">
                  <a16:creationId xmlns:a16="http://schemas.microsoft.com/office/drawing/2014/main" id="{8854B625-F45C-8BA8-128D-51D0AC5428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796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Simple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1" y="1828801"/>
            <a:ext cx="10826751" cy="4247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2CCA8E-D845-454E-8CC6-E8E8D864BDBC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6C7B8C2-539F-A34D-B184-0F38C7F49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F09C92-595A-4645-8D54-29FDDAE197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1E416E-BDDE-7B4C-A1A6-805D9DA907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26AFC4F-85FA-DF4C-A7CE-77B36E0D95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E215CCB-9D71-3E88-A1AF-2F26EF19CE58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E7E019-4589-62EF-DB08-35A7D413E4EB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2308CEE-0835-AA15-13E4-9FE8DCBBC2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8618189-307A-8EB5-E638-53D63A35BF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AF257C4-B8BB-1FE5-6586-2BA6D9A83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7268D1CF-B13A-5242-121F-1C6D4F182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51DA7E8-DFD3-2CBD-6155-8866C70AD0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7" name="Picture 16" descr="Text, logo&#10;&#10;Description automatically generated">
              <a:extLst>
                <a:ext uri="{FF2B5EF4-FFF2-40B4-BE49-F238E27FC236}">
                  <a16:creationId xmlns:a16="http://schemas.microsoft.com/office/drawing/2014/main" id="{961FC3BA-845A-9D91-7BC8-594812609F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659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1"/>
            <a:ext cx="7915124" cy="120952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Simple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1" y="1499811"/>
            <a:ext cx="10826751" cy="447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454EB3-8655-D84C-B130-0F80EA2B524D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305F58-79DD-6D4E-AA4F-2FAF317A320B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7217950-99AA-7245-A03E-E8965672EB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7BB292-827D-ED41-A5D3-421D8BFC60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9E9678-07D0-614E-935C-E9A51B15FB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4EB5F63-370D-7443-86DA-2152AEAC96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024F9B-E55C-0AB5-97FA-B5ED420EC00A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37072B3-45B1-0863-C8D6-D4792BCB59A7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438BF91-7DE4-C6D2-DBD2-C0DFB0A944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EB40EA1-9C79-FEED-E854-39DB6939EF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89EDB1-DE9D-9878-860F-D4C6B1C99A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AB89FEF1-65A9-D8AC-D2FD-DEF48BA475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14B1932-584A-0620-5B32-745FE7A2C2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7" name="Picture 16" descr="Text, logo&#10;&#10;Description automatically generated">
              <a:extLst>
                <a:ext uri="{FF2B5EF4-FFF2-40B4-BE49-F238E27FC236}">
                  <a16:creationId xmlns:a16="http://schemas.microsoft.com/office/drawing/2014/main" id="{4C1E1430-99C9-A440-C204-3B99C6D69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358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599" y="1644038"/>
            <a:ext cx="10826751" cy="26745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BA257A-9FC6-BB4F-8DC1-F1CDBC2561F7}"/>
              </a:ext>
            </a:extLst>
          </p:cNvPr>
          <p:cNvCxnSpPr>
            <a:cxnSpLocks/>
          </p:cNvCxnSpPr>
          <p:nvPr userDrawn="1"/>
        </p:nvCxnSpPr>
        <p:spPr>
          <a:xfrm>
            <a:off x="542531" y="1309681"/>
            <a:ext cx="10893820" cy="0"/>
          </a:xfrm>
          <a:prstGeom prst="line">
            <a:avLst/>
          </a:prstGeom>
          <a:ln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5DC70E2-E365-7640-AB65-9E8C7D8132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530" y="105175"/>
            <a:ext cx="10893820" cy="1136259"/>
          </a:xfrm>
        </p:spPr>
        <p:txBody>
          <a:bodyPr anchor="b" anchorCtr="0"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Simple Slide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EA2E06-2903-9647-AEE9-52B3D406C8AC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489E5BC-E282-404B-A6CD-78E4FECE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84A16D-FC17-A649-877E-F5C5ED513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834DB9-4750-4642-9B27-A512A837E2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86293A5-0184-E646-B085-539BDAF13C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13DFBEE-524E-5184-A88C-1032FF0720A3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5B2E68-EB85-EC7D-07F7-893E621422F2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FBC5F28-830C-2F66-39B7-DFC3260440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FCAFC9-322C-8D8C-9CB0-CA70676D6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B74A9CF-ACC8-7E24-6FDE-902ECB9EB7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EDB371D4-F972-3B91-B416-6999A1D939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15741D-8B62-8E43-D080-F367216E7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8" name="Picture 17" descr="Text, logo&#10;&#10;Description automatically generated">
              <a:extLst>
                <a:ext uri="{FF2B5EF4-FFF2-40B4-BE49-F238E27FC236}">
                  <a16:creationId xmlns:a16="http://schemas.microsoft.com/office/drawing/2014/main" id="{A4A5B41F-A7AF-E596-7746-2C90D3CCA6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5128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76063" y="1490624"/>
            <a:ext cx="10826751" cy="26745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BA257A-9FC6-BB4F-8DC1-F1CDBC2561F7}"/>
              </a:ext>
            </a:extLst>
          </p:cNvPr>
          <p:cNvCxnSpPr>
            <a:cxnSpLocks/>
          </p:cNvCxnSpPr>
          <p:nvPr userDrawn="1"/>
        </p:nvCxnSpPr>
        <p:spPr>
          <a:xfrm>
            <a:off x="542531" y="1309681"/>
            <a:ext cx="10893820" cy="0"/>
          </a:xfrm>
          <a:prstGeom prst="line">
            <a:avLst/>
          </a:prstGeom>
          <a:ln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2448C6-8954-3046-93BB-1297CE1C677F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576063" y="4346099"/>
          <a:ext cx="10893820" cy="1598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8764">
                  <a:extLst>
                    <a:ext uri="{9D8B030D-6E8A-4147-A177-3AD203B41FA5}">
                      <a16:colId xmlns:a16="http://schemas.microsoft.com/office/drawing/2014/main" val="2075399255"/>
                    </a:ext>
                  </a:extLst>
                </a:gridCol>
                <a:gridCol w="2178764">
                  <a:extLst>
                    <a:ext uri="{9D8B030D-6E8A-4147-A177-3AD203B41FA5}">
                      <a16:colId xmlns:a16="http://schemas.microsoft.com/office/drawing/2014/main" val="4141571923"/>
                    </a:ext>
                  </a:extLst>
                </a:gridCol>
                <a:gridCol w="2178764">
                  <a:extLst>
                    <a:ext uri="{9D8B030D-6E8A-4147-A177-3AD203B41FA5}">
                      <a16:colId xmlns:a16="http://schemas.microsoft.com/office/drawing/2014/main" val="1279636868"/>
                    </a:ext>
                  </a:extLst>
                </a:gridCol>
                <a:gridCol w="2178764">
                  <a:extLst>
                    <a:ext uri="{9D8B030D-6E8A-4147-A177-3AD203B41FA5}">
                      <a16:colId xmlns:a16="http://schemas.microsoft.com/office/drawing/2014/main" val="3455703905"/>
                    </a:ext>
                  </a:extLst>
                </a:gridCol>
                <a:gridCol w="2178764">
                  <a:extLst>
                    <a:ext uri="{9D8B030D-6E8A-4147-A177-3AD203B41FA5}">
                      <a16:colId xmlns:a16="http://schemas.microsoft.com/office/drawing/2014/main" val="4112395462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100" b="0" dirty="0"/>
                        <a:t>Text here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b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2001552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b="0" dirty="0"/>
                        <a:t>Text here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66752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464506"/>
                  </a:ext>
                </a:extLst>
              </a:tr>
            </a:tbl>
          </a:graphicData>
        </a:graphic>
      </p:graphicFrame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9371815-1F5B-594B-98DD-F4D344A3A8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530" y="105175"/>
            <a:ext cx="10893820" cy="1136259"/>
          </a:xfrm>
        </p:spPr>
        <p:txBody>
          <a:bodyPr anchor="b" anchorCtr="0"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Simple Slide with Table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29323C-E858-3B4C-8773-6C44EBCAC289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567AE72-E2E2-3840-852F-723593E2F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CCA775-9C70-0E4A-9314-349CF9B472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412265-7734-8A48-90B5-9EC91A4553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1AEC960-5B5C-A542-BC9E-36659B4254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8EBD38-AD29-040B-C951-D74BB3126817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EEA670-3E35-283D-F625-A18ED430E5AC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E64D017-675F-76FF-7A17-7D2D034F38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D5DC91-03DF-C0CD-30CC-DBB1848C31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A34D72E-E3E2-D336-3556-226CD0FB6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E3FD6E28-AE8B-414C-090A-CE71297CA7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0D010A7-7801-7B02-07D2-C00A37CC21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9" name="Picture 18" descr="Text, logo&#10;&#10;Description automatically generated">
              <a:extLst>
                <a:ext uri="{FF2B5EF4-FFF2-40B4-BE49-F238E27FC236}">
                  <a16:creationId xmlns:a16="http://schemas.microsoft.com/office/drawing/2014/main" id="{DCA81E4F-7AB7-6174-C3C7-33051EB60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425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D57A737-82BA-7741-970B-2696F606E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16FE6AB-2378-9D46-A4CE-71A99115DDA4}"/>
              </a:ext>
            </a:extLst>
          </p:cNvPr>
          <p:cNvSpPr/>
          <p:nvPr userDrawn="1"/>
        </p:nvSpPr>
        <p:spPr>
          <a:xfrm>
            <a:off x="657836" y="2312480"/>
            <a:ext cx="1715392" cy="1715392"/>
          </a:xfrm>
          <a:prstGeom prst="ellipse">
            <a:avLst/>
          </a:prstGeom>
          <a:solidFill>
            <a:srgbClr val="CCE8F6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6" name="Picture Placeholder 24"/>
          <p:cNvSpPr>
            <a:spLocks noGrp="1"/>
          </p:cNvSpPr>
          <p:nvPr>
            <p:ph type="pic" sz="quarter" idx="30" hasCustomPrompt="1"/>
          </p:nvPr>
        </p:nvSpPr>
        <p:spPr>
          <a:xfrm>
            <a:off x="909137" y="2615835"/>
            <a:ext cx="1189567" cy="11895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7" y="4771033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4233329"/>
            <a:ext cx="1782233" cy="43538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609585" indent="0">
              <a:buNone/>
              <a:defRPr sz="2933">
                <a:solidFill>
                  <a:srgbClr val="8DC63F"/>
                </a:solidFill>
              </a:defRPr>
            </a:lvl2pPr>
            <a:lvl3pPr marL="1219170" indent="0">
              <a:buNone/>
              <a:defRPr sz="2933">
                <a:solidFill>
                  <a:srgbClr val="8DC63F"/>
                </a:solidFill>
              </a:defRPr>
            </a:lvl3pPr>
            <a:lvl4pPr marL="1828754" indent="0">
              <a:buNone/>
              <a:defRPr sz="2933">
                <a:solidFill>
                  <a:srgbClr val="8DC63F"/>
                </a:solidFill>
              </a:defRPr>
            </a:lvl4pPr>
            <a:lvl5pPr marL="2438339" indent="0">
              <a:buNone/>
              <a:defRPr sz="2933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2942165" y="4778527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42" hasCustomPrompt="1"/>
          </p:nvPr>
        </p:nvSpPr>
        <p:spPr>
          <a:xfrm>
            <a:off x="2926494" y="4233329"/>
            <a:ext cx="1782233" cy="43538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609585" indent="0">
              <a:buNone/>
              <a:defRPr sz="2933">
                <a:solidFill>
                  <a:srgbClr val="8DC63F"/>
                </a:solidFill>
              </a:defRPr>
            </a:lvl2pPr>
            <a:lvl3pPr marL="1219170" indent="0">
              <a:buNone/>
              <a:defRPr sz="2933">
                <a:solidFill>
                  <a:srgbClr val="8DC63F"/>
                </a:solidFill>
              </a:defRPr>
            </a:lvl3pPr>
            <a:lvl4pPr marL="1828754" indent="0">
              <a:buNone/>
              <a:defRPr sz="2933">
                <a:solidFill>
                  <a:srgbClr val="8DC63F"/>
                </a:solidFill>
              </a:defRPr>
            </a:lvl4pPr>
            <a:lvl5pPr marL="2438339" indent="0">
              <a:buNone/>
              <a:defRPr sz="2933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5241522" y="4771033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44" hasCustomPrompt="1"/>
          </p:nvPr>
        </p:nvSpPr>
        <p:spPr>
          <a:xfrm>
            <a:off x="5241524" y="4233329"/>
            <a:ext cx="1782233" cy="43538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609585" indent="0">
              <a:buNone/>
              <a:defRPr sz="2933">
                <a:solidFill>
                  <a:srgbClr val="8DC63F"/>
                </a:solidFill>
              </a:defRPr>
            </a:lvl2pPr>
            <a:lvl3pPr marL="1219170" indent="0">
              <a:buNone/>
              <a:defRPr sz="2933">
                <a:solidFill>
                  <a:srgbClr val="8DC63F"/>
                </a:solidFill>
              </a:defRPr>
            </a:lvl3pPr>
            <a:lvl4pPr marL="1828754" indent="0">
              <a:buNone/>
              <a:defRPr sz="2933">
                <a:solidFill>
                  <a:srgbClr val="8DC63F"/>
                </a:solidFill>
              </a:defRPr>
            </a:lvl4pPr>
            <a:lvl5pPr marL="2438339" indent="0">
              <a:buNone/>
              <a:defRPr sz="2933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7540880" y="4771033"/>
            <a:ext cx="1782233" cy="819680"/>
          </a:xfrm>
          <a:prstGeom prst="rect">
            <a:avLst/>
          </a:prstGeom>
          <a:ln>
            <a:noFill/>
          </a:ln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 dirty="0"/>
              <a:t>Infographic information goes</a:t>
            </a:r>
          </a:p>
          <a:p>
            <a:pPr lvl="0"/>
            <a:r>
              <a:rPr lang="en-US" dirty="0"/>
              <a:t>here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46" hasCustomPrompt="1"/>
          </p:nvPr>
        </p:nvSpPr>
        <p:spPr>
          <a:xfrm>
            <a:off x="7540881" y="4233329"/>
            <a:ext cx="1782233" cy="43538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609585" indent="0">
              <a:buNone/>
              <a:defRPr sz="2933">
                <a:solidFill>
                  <a:srgbClr val="8DC63F"/>
                </a:solidFill>
              </a:defRPr>
            </a:lvl2pPr>
            <a:lvl3pPr marL="1219170" indent="0">
              <a:buNone/>
              <a:defRPr sz="2933">
                <a:solidFill>
                  <a:srgbClr val="8DC63F"/>
                </a:solidFill>
              </a:defRPr>
            </a:lvl3pPr>
            <a:lvl4pPr marL="1828754" indent="0">
              <a:buNone/>
              <a:defRPr sz="2933">
                <a:solidFill>
                  <a:srgbClr val="8DC63F"/>
                </a:solidFill>
              </a:defRPr>
            </a:lvl4pPr>
            <a:lvl5pPr marL="2438339" indent="0">
              <a:buNone/>
              <a:defRPr sz="2933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9782136" y="4771033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48" hasCustomPrompt="1"/>
          </p:nvPr>
        </p:nvSpPr>
        <p:spPr>
          <a:xfrm>
            <a:off x="9782137" y="4233329"/>
            <a:ext cx="1782233" cy="43538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609585" indent="0">
              <a:buNone/>
              <a:defRPr sz="2933">
                <a:solidFill>
                  <a:srgbClr val="8DC63F"/>
                </a:solidFill>
              </a:defRPr>
            </a:lvl2pPr>
            <a:lvl3pPr marL="1219170" indent="0">
              <a:buNone/>
              <a:defRPr sz="2933">
                <a:solidFill>
                  <a:srgbClr val="8DC63F"/>
                </a:solidFill>
              </a:defRPr>
            </a:lvl3pPr>
            <a:lvl4pPr marL="1828754" indent="0">
              <a:buNone/>
              <a:defRPr sz="2933">
                <a:solidFill>
                  <a:srgbClr val="8DC63F"/>
                </a:solidFill>
              </a:defRPr>
            </a:lvl4pPr>
            <a:lvl5pPr marL="2438339" indent="0">
              <a:buNone/>
              <a:defRPr sz="2933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 hasCustomPrompt="1"/>
          </p:nvPr>
        </p:nvSpPr>
        <p:spPr>
          <a:xfrm>
            <a:off x="609599" y="1"/>
            <a:ext cx="11022768" cy="121253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Messaging + Infographic Content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EE1C46-5A5F-F942-B9CC-A979A262205E}"/>
              </a:ext>
            </a:extLst>
          </p:cNvPr>
          <p:cNvSpPr/>
          <p:nvPr userDrawn="1"/>
        </p:nvSpPr>
        <p:spPr>
          <a:xfrm>
            <a:off x="2946592" y="2312480"/>
            <a:ext cx="1715392" cy="1715392"/>
          </a:xfrm>
          <a:prstGeom prst="ellipse">
            <a:avLst/>
          </a:prstGeom>
          <a:solidFill>
            <a:srgbClr val="FBDDBB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0FC32A81-8B45-D242-90E9-01EA13AE208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189646" y="2615835"/>
            <a:ext cx="1189567" cy="11895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8CE603D-B295-F049-A09B-47B47718C6F1}"/>
              </a:ext>
            </a:extLst>
          </p:cNvPr>
          <p:cNvSpPr/>
          <p:nvPr userDrawn="1"/>
        </p:nvSpPr>
        <p:spPr>
          <a:xfrm>
            <a:off x="5286007" y="2312480"/>
            <a:ext cx="1715392" cy="1715392"/>
          </a:xfrm>
          <a:prstGeom prst="ellipse">
            <a:avLst/>
          </a:prstGeom>
          <a:solidFill>
            <a:srgbClr val="F5D6D4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3" name="Picture Placeholder 24">
            <a:extLst>
              <a:ext uri="{FF2B5EF4-FFF2-40B4-BE49-F238E27FC236}">
                <a16:creationId xmlns:a16="http://schemas.microsoft.com/office/drawing/2014/main" id="{096A98C9-BC31-C949-8DD9-073043230211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537307" y="2615835"/>
            <a:ext cx="1189567" cy="11895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2A3C35E-245F-9C46-B259-9976C78181FA}"/>
              </a:ext>
            </a:extLst>
          </p:cNvPr>
          <p:cNvSpPr/>
          <p:nvPr userDrawn="1"/>
        </p:nvSpPr>
        <p:spPr>
          <a:xfrm>
            <a:off x="7540879" y="2312480"/>
            <a:ext cx="1715392" cy="1715392"/>
          </a:xfrm>
          <a:prstGeom prst="ellipse">
            <a:avLst/>
          </a:prstGeom>
          <a:solidFill>
            <a:srgbClr val="D9EEC7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20C3A8F7-4676-404D-A065-4E868CF198B5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792179" y="2615835"/>
            <a:ext cx="1189567" cy="11895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B29EBD-6CB6-3542-B77C-1FD17DC28A2D}"/>
              </a:ext>
            </a:extLst>
          </p:cNvPr>
          <p:cNvSpPr/>
          <p:nvPr userDrawn="1"/>
        </p:nvSpPr>
        <p:spPr>
          <a:xfrm>
            <a:off x="9751869" y="2312480"/>
            <a:ext cx="1715392" cy="1715392"/>
          </a:xfrm>
          <a:prstGeom prst="ellipse">
            <a:avLst/>
          </a:prstGeom>
          <a:solidFill>
            <a:srgbClr val="FFF0C2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7" name="Picture Placeholder 24">
            <a:extLst>
              <a:ext uri="{FF2B5EF4-FFF2-40B4-BE49-F238E27FC236}">
                <a16:creationId xmlns:a16="http://schemas.microsoft.com/office/drawing/2014/main" id="{6B92C904-31F5-E44F-848A-18C44D3222D1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0003170" y="2615835"/>
            <a:ext cx="1189567" cy="11895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B084B7-0279-4C49-86F9-9715399AEFC2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FB2A22E3-1152-BA49-A0CD-53B88DABB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A260346-56E0-4546-BAE0-B045E72B3B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DD1DFE5-5D97-F941-80E9-4850AC4157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76464694-CFF9-374F-A440-5A4C1672A9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6DF4DE1-9C57-4099-93B3-DB36CA8AC7ED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E1460A-AA62-76B0-71CC-DC374F8BF290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99AC7EF-A27D-71BF-3B7C-B50F7D4BBE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9A7773-478E-7D70-3710-ADBE980BCC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5AABAE-0F23-EF48-C0F7-D5A316E0F3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0549F97A-B598-531C-EB6C-8C1C0C17B6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BB5206-F104-24E2-6239-310C196054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1" name="Picture 10" descr="Text, logo&#10;&#10;Description automatically generated">
              <a:extLst>
                <a:ext uri="{FF2B5EF4-FFF2-40B4-BE49-F238E27FC236}">
                  <a16:creationId xmlns:a16="http://schemas.microsoft.com/office/drawing/2014/main" id="{64501A50-D3DD-B464-E177-6B2E60CA9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999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D57A737-82BA-7741-970B-2696F606E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65"/>
            <a:ext cx="12192000" cy="6858001"/>
          </a:xfrm>
          <a:prstGeom prst="rect">
            <a:avLst/>
          </a:prstGeom>
        </p:spPr>
      </p:pic>
      <p:sp>
        <p:nvSpPr>
          <p:cNvPr id="32" name="Title 31"/>
          <p:cNvSpPr>
            <a:spLocks noGrp="1"/>
          </p:cNvSpPr>
          <p:nvPr>
            <p:ph type="title" hasCustomPrompt="1"/>
          </p:nvPr>
        </p:nvSpPr>
        <p:spPr>
          <a:xfrm>
            <a:off x="609599" y="1"/>
            <a:ext cx="11022768" cy="121253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err="1"/>
              <a:t>DuraMAT</a:t>
            </a:r>
            <a:r>
              <a:rPr lang="en-US" dirty="0"/>
              <a:t> Core Objectives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42465-293B-184E-B97B-29EDBD9222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338" y="1709871"/>
            <a:ext cx="1881259" cy="3979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BEB237-E785-1549-8CB1-9D1E91F09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5757" y="1709871"/>
            <a:ext cx="1881259" cy="397933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D17739B-6EAC-AE48-A6EA-02317868C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4177" y="1709871"/>
            <a:ext cx="1881260" cy="39793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DBBEED7-D1C8-8E42-846A-B9AEEDDAA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596" y="1709871"/>
            <a:ext cx="1881259" cy="39793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A5D9947-39BB-7C4A-9D8D-6FC162D77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7"/>
          <a:stretch/>
        </p:blipFill>
        <p:spPr>
          <a:xfrm>
            <a:off x="9192129" y="1709871"/>
            <a:ext cx="1881259" cy="39793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2FA54C-130E-B240-8315-AC7E2D6D0876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16B28E5-D277-3E4C-B3DB-1D63223C21B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E28F1C-9AB9-9044-8127-DC5FDD9B294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ECF07F-4A17-444E-B1AB-792EF37023E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F0F53C31-4913-8C4D-8998-8E3A989EAD8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281F09E-74F3-54C8-E1BA-0A2EC296812E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FDAAAA1-B4B2-D51F-1C25-E543214EB9C1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CEAD444-0D98-495B-C024-BE5D2E4E9D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B338F3D-3364-DC6A-89F7-C77368717E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A1E1AC-44D1-764C-69EB-7F6CBA77D5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EC89A662-240E-50E0-B4B4-20536AF069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2AB2D0-AE6E-AC04-C364-6E4FB84140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65C973E7-4795-F165-51BD-67F6394F8D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6642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0"/>
            <a:ext cx="4279652" cy="2265941"/>
          </a:xfrm>
        </p:spPr>
        <p:txBody>
          <a:bodyPr/>
          <a:lstStyle/>
          <a:p>
            <a:r>
              <a:rPr lang="en-US"/>
              <a:t>Data Slide: </a:t>
            </a:r>
            <a:br>
              <a:rPr lang="en-US"/>
            </a:br>
            <a:r>
              <a:rPr lang="en-US"/>
              <a:t>Keep Title Concise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437114" y="556685"/>
            <a:ext cx="6359071" cy="170925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667"/>
            </a:lvl1pPr>
          </a:lstStyle>
          <a:p>
            <a:pPr lvl="0"/>
            <a:r>
              <a:rPr lang="en-US"/>
              <a:t>Summary or description text about the slide, charts, data go here.</a:t>
            </a:r>
          </a:p>
        </p:txBody>
      </p:sp>
      <p:sp>
        <p:nvSpPr>
          <p:cNvPr id="5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624418" y="2774774"/>
            <a:ext cx="2511385" cy="1914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2" hasCustomPrompt="1"/>
          </p:nvPr>
        </p:nvSpPr>
        <p:spPr>
          <a:xfrm>
            <a:off x="9284800" y="2774774"/>
            <a:ext cx="2511385" cy="1914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1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354569" y="2774774"/>
            <a:ext cx="2511385" cy="1914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2" name="Chart Placeholder 6"/>
          <p:cNvSpPr>
            <a:spLocks noGrp="1"/>
          </p:cNvSpPr>
          <p:nvPr>
            <p:ph type="chart" sz="quarter" idx="14" hasCustomPrompt="1"/>
          </p:nvPr>
        </p:nvSpPr>
        <p:spPr>
          <a:xfrm>
            <a:off x="3490746" y="2774774"/>
            <a:ext cx="2511385" cy="1914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4798484"/>
            <a:ext cx="2510367" cy="3556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aseline="0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Chart Description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491765" y="4798484"/>
            <a:ext cx="2510367" cy="3556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aseline="0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Chart Description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355587" y="4798484"/>
            <a:ext cx="2510367" cy="3556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aseline="0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Chart Description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284799" y="4798484"/>
            <a:ext cx="2510367" cy="3556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aseline="0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Chart Description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1" y="5420613"/>
            <a:ext cx="2510367" cy="27359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333" baseline="0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Data citation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F5ADFE-6F10-9F4A-928D-D810813C0071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78F0EF2-6A8B-6F4C-9C2F-40DEDBBC7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DA6824-8D35-0A44-AFAE-F8AFC9CCCA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2EBEA9-E1A0-4B48-B292-CE1C61D631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22A5CA7A-5BB3-1541-8336-20CB6EAE56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DB8409-52C2-7BAD-56C7-F015B310E8A1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832AAF-CBA1-522B-AD33-677F07BDCC09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3B3D10D-E8F9-A533-B606-6946150689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963BF4-B040-FE31-232C-509AE9AC3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82E3C01-2750-AA70-39BC-AB8B467B3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9CB2F15C-2CDE-DE4B-6A02-C5C52EA1C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76FAC8A-726A-CA5E-B3B3-FEA01E2EC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25" name="Picture 24" descr="Text, logo&#10;&#10;Description automatically generated">
              <a:extLst>
                <a:ext uri="{FF2B5EF4-FFF2-40B4-BE49-F238E27FC236}">
                  <a16:creationId xmlns:a16="http://schemas.microsoft.com/office/drawing/2014/main" id="{405AE804-EE6A-D269-9523-DC3E72CB4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A91DC1-7739-C64D-A6FE-2070BE082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8" cy="6878328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CC23F03A-CA4D-374C-8A5A-D52E56DA2C86}"/>
              </a:ext>
            </a:extLst>
          </p:cNvPr>
          <p:cNvSpPr/>
          <p:nvPr userDrawn="1"/>
        </p:nvSpPr>
        <p:spPr>
          <a:xfrm>
            <a:off x="4441681" y="4102382"/>
            <a:ext cx="7750316" cy="1952036"/>
          </a:xfrm>
          <a:prstGeom prst="rect">
            <a:avLst/>
          </a:prstGeom>
          <a:solidFill>
            <a:schemeClr val="tx1">
              <a:lumMod val="50000"/>
              <a:alpha val="6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49FDA9-3FEA-DC4A-A9B1-8697C1D6344E}"/>
              </a:ext>
            </a:extLst>
          </p:cNvPr>
          <p:cNvSpPr/>
          <p:nvPr userDrawn="1"/>
        </p:nvSpPr>
        <p:spPr>
          <a:xfrm>
            <a:off x="623272" y="-2"/>
            <a:ext cx="3257469" cy="1456411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785CA8C6-37EC-9D4A-AD02-589463E32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1682" y="2982612"/>
            <a:ext cx="7750316" cy="1103133"/>
          </a:xfrm>
          <a:solidFill>
            <a:srgbClr val="F9A02C"/>
          </a:solidFill>
          <a:ln>
            <a:noFill/>
          </a:ln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3733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6D5807EA-533C-3647-A27C-8D1E5928A2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683" y="4219721"/>
            <a:ext cx="5826016" cy="1163824"/>
          </a:xfrm>
          <a:noFill/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2347"/>
              </a:lnSpc>
              <a:spcBef>
                <a:spcPts val="533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Venue or Organization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244679A3-E37E-3E44-97F8-5004BE173C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1683" y="5487281"/>
            <a:ext cx="5826016" cy="4342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Publication number or conference name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6655B5-E3F7-574C-B807-00C2596B4D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27" y="171378"/>
            <a:ext cx="2983917" cy="10043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6CD8A06-E556-00EF-5A86-AF7A04FD7866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A5A865-549B-8D72-09EA-8B39F422582D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C3F31A9-6710-C7A5-15B0-3315E487AF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026D96-8585-4EC0-B3E1-987C376F8B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A0BAA02-71AC-21FC-11EC-363423C7D1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FA5C4512-2F2B-97DB-C309-6E35583F3D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E2C27F-27AB-AE2D-5EB9-63DFF8F01D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1" name="Picture 10" descr="Text, logo&#10;&#10;Description automatically generated">
              <a:extLst>
                <a:ext uri="{FF2B5EF4-FFF2-40B4-BE49-F238E27FC236}">
                  <a16:creationId xmlns:a16="http://schemas.microsoft.com/office/drawing/2014/main" id="{E50BD377-A5B5-F567-D109-FD683B9D7E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7032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Photo Slide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6433744" y="243840"/>
            <a:ext cx="5162664" cy="2794016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6433744" y="3306596"/>
            <a:ext cx="5162664" cy="2794016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/>
              <a:t>Insert Photo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31CE03-F152-554E-88C1-E1CB383BC424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261CB-E3B8-0D4E-8394-031D46063A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15D430-2EEF-5844-8CD9-6122858818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636816-D006-8B47-8453-CAA54F3487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C4002E4-6D55-F54E-972C-2365B1D83E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823B9791-CB4D-7D4E-98DE-9B9DD17FBDA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" y="2051671"/>
            <a:ext cx="5497435" cy="3018653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560BBD08-5EBF-C045-A8B1-D4705C5537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5270790"/>
            <a:ext cx="5497435" cy="800793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indent="0">
              <a:spcBef>
                <a:spcPts val="1333"/>
              </a:spcBef>
              <a:buFont typeface="Arial"/>
              <a:buNone/>
              <a:defRPr sz="1867" baseline="0"/>
            </a:lvl1pPr>
          </a:lstStyle>
          <a:p>
            <a:pPr lvl="0"/>
            <a:r>
              <a:rPr lang="en-US" dirty="0"/>
              <a:t>Description of the photo/image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FA01FF-7B9B-7333-BC6F-FBBDAD5ACC19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600F4B-0875-F8D0-E208-6810567BE1DF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B73B7FB-1827-C422-47EF-032E18FBBA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72D8B4-8BCB-98B2-8954-50E27DDB8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D874CB-D53D-2C23-C004-4B9AD5C1A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0C06E135-5F4A-A7B9-F0BF-C967FB98D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636D96-FC32-BC53-FBE4-4C420130FF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20" name="Picture 19" descr="Text, logo&#10;&#10;Description automatically generated">
              <a:extLst>
                <a:ext uri="{FF2B5EF4-FFF2-40B4-BE49-F238E27FC236}">
                  <a16:creationId xmlns:a16="http://schemas.microsoft.com/office/drawing/2014/main" id="{D8F0D9E8-F165-9559-467D-2286F52647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319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Photo/Chart Slide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6641569" y="438499"/>
            <a:ext cx="2984947" cy="2532092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 dirty="0"/>
              <a:t>Insert Photo/Chart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663F55E-FAEA-0945-BFB7-6728B912E0F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641569" y="3429000"/>
            <a:ext cx="2984947" cy="2671611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 dirty="0"/>
              <a:t>Insert Photo/Chart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47E410AA-F0AE-1547-BE90-021344E00E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07936" y="477203"/>
            <a:ext cx="1585499" cy="881099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indent="0">
              <a:spcBef>
                <a:spcPts val="1333"/>
              </a:spcBef>
              <a:buFont typeface="Arial"/>
              <a:buNone/>
              <a:defRPr sz="1600" baseline="0"/>
            </a:lvl1pPr>
          </a:lstStyle>
          <a:p>
            <a:pPr lvl="0"/>
            <a:r>
              <a:rPr lang="en-US" dirty="0"/>
              <a:t>Description of the </a:t>
            </a:r>
            <a:br>
              <a:rPr lang="en-US" dirty="0"/>
            </a:br>
            <a:r>
              <a:rPr lang="en-US" dirty="0"/>
              <a:t>photo/image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73CECC59-167B-DE43-BBAA-382BA2E30D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96901" y="3446860"/>
            <a:ext cx="1585499" cy="881099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indent="0">
              <a:spcBef>
                <a:spcPts val="1333"/>
              </a:spcBef>
              <a:buFont typeface="Arial"/>
              <a:buNone/>
              <a:defRPr sz="1600" baseline="0"/>
            </a:lvl1pPr>
          </a:lstStyle>
          <a:p>
            <a:pPr lvl="0"/>
            <a:r>
              <a:rPr lang="en-US" dirty="0"/>
              <a:t>Description of the </a:t>
            </a:r>
            <a:br>
              <a:rPr lang="en-US" dirty="0"/>
            </a:br>
            <a:r>
              <a:rPr lang="en-US" dirty="0"/>
              <a:t>photo/image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616C2D7-2943-DE4B-843A-643E477337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" y="2051671"/>
            <a:ext cx="5497435" cy="3018653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08EC9F52-B977-A549-B05F-67C0016333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5270790"/>
            <a:ext cx="5497435" cy="800793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indent="0">
              <a:spcBef>
                <a:spcPts val="1333"/>
              </a:spcBef>
              <a:buFont typeface="Arial"/>
              <a:buNone/>
              <a:defRPr sz="1867" baseline="0"/>
            </a:lvl1pPr>
          </a:lstStyle>
          <a:p>
            <a:pPr lvl="0"/>
            <a:r>
              <a:rPr lang="en-US" dirty="0"/>
              <a:t>Description of the photo/image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3C2873-98B7-8C46-81DD-DA751CCA31AB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ADE03ED-2C84-0C42-A7E5-0328E5E447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26FDBB-07E1-354A-BB6C-7E8A61098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AF4CE3-C57F-9A4C-8ABA-B49DD76973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5BB1F4C0-63F0-AA4B-AAA0-DC97DE3ACA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E693F1-77AE-2C66-B09B-646FD788408E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9EE16A-F3F3-BE6E-13FB-2B3F4180550D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8F3287B-C54E-A8F0-AEE5-8AD58FA597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EDE814-9F9E-6D3C-05A6-F311FAE4B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769BFB-B028-9AA7-964C-A29980282B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9CD2D7F3-7F0A-7340-B210-B7E55BD68D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2B722C9-DEE7-F6DB-D85B-09CE164820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22" name="Picture 21" descr="Text, logo&#10;&#10;Description automatically generated">
              <a:extLst>
                <a:ext uri="{FF2B5EF4-FFF2-40B4-BE49-F238E27FC236}">
                  <a16:creationId xmlns:a16="http://schemas.microsoft.com/office/drawing/2014/main" id="{3003B573-BD32-385C-0115-949315E457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3919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3498DB-1905-B848-94D4-0C0691D96997}"/>
              </a:ext>
            </a:extLst>
          </p:cNvPr>
          <p:cNvSpPr/>
          <p:nvPr userDrawn="1"/>
        </p:nvSpPr>
        <p:spPr>
          <a:xfrm>
            <a:off x="0" y="0"/>
            <a:ext cx="5162664" cy="6858000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5695855" y="565193"/>
            <a:ext cx="5962955" cy="4060027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 dirty="0"/>
              <a:t>Insert Graph/Photo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C4B255-081C-1441-BB72-A48B9FA3F9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3191" y="971205"/>
            <a:ext cx="4149829" cy="7162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733">
                <a:solidFill>
                  <a:schemeClr val="bg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3BCE000-5273-3743-94C9-CE1081A4EF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3191" y="1843215"/>
            <a:ext cx="4149829" cy="296091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31426A84-195A-F44C-B83B-008FFB9489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77500" y="4882463"/>
            <a:ext cx="5962955" cy="969684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indent="0">
              <a:spcBef>
                <a:spcPts val="1333"/>
              </a:spcBef>
              <a:buFont typeface="Arial"/>
              <a:buNone/>
              <a:defRPr sz="1867" baseline="0"/>
            </a:lvl1pPr>
          </a:lstStyle>
          <a:p>
            <a:pPr lvl="0"/>
            <a:r>
              <a:rPr lang="en-US" dirty="0"/>
              <a:t>Description of the photo/image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4A900E-2864-E340-A5CD-1D286F564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02F507-8053-704C-BEF5-E428FDF760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D3E1A49-9138-B1B1-8C80-E1DF329C4C78}"/>
              </a:ext>
            </a:extLst>
          </p:cNvPr>
          <p:cNvGrpSpPr/>
          <p:nvPr userDrawn="1"/>
        </p:nvGrpSpPr>
        <p:grpSpPr>
          <a:xfrm>
            <a:off x="-22156" y="6477104"/>
            <a:ext cx="12195684" cy="581608"/>
            <a:chOff x="0" y="6324236"/>
            <a:chExt cx="12195684" cy="58160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E217E3-34FD-9E66-B428-99D1D93889C3}"/>
                </a:ext>
              </a:extLst>
            </p:cNvPr>
            <p:cNvSpPr/>
            <p:nvPr userDrawn="1"/>
          </p:nvSpPr>
          <p:spPr>
            <a:xfrm>
              <a:off x="0" y="6324236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80342C5-EA78-072A-C0EC-D87E928447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58CA0C-5196-591A-4524-88796BF931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A15E6C-5548-DABD-DB78-C6F9F0B0CE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51ABB18A-AF4B-B852-0928-ACE0750F7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6AAB7F-E3AB-DC11-7E92-B4B38A75EE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20" name="Picture 19" descr="Text, logo&#10;&#10;Description automatically generated">
              <a:extLst>
                <a:ext uri="{FF2B5EF4-FFF2-40B4-BE49-F238E27FC236}">
                  <a16:creationId xmlns:a16="http://schemas.microsoft.com/office/drawing/2014/main" id="{8D7F92B9-073C-E52A-35A3-1FEAEB041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3833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0" y="1"/>
            <a:ext cx="12192000" cy="357716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2133"/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589419" y="3764646"/>
            <a:ext cx="3365556" cy="231775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US" dirty="0"/>
              <a:t>Short Slide Summary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D866236-CA46-4B4F-9AF6-5B14244E22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88103" y="3764646"/>
            <a:ext cx="6635591" cy="2317751"/>
          </a:xfrm>
        </p:spPr>
        <p:txBody>
          <a:bodyPr lIns="0" tIns="0" rIns="0" bIns="0">
            <a:noAutofit/>
          </a:bodyPr>
          <a:lstStyle>
            <a:lvl1pPr marL="228594" marR="0" indent="-22859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Insert Text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804AE9-ED30-6C42-98D6-FA4C76F753A1}"/>
              </a:ext>
            </a:extLst>
          </p:cNvPr>
          <p:cNvCxnSpPr/>
          <p:nvPr userDrawn="1"/>
        </p:nvCxnSpPr>
        <p:spPr>
          <a:xfrm>
            <a:off x="4418109" y="3822883"/>
            <a:ext cx="0" cy="2320413"/>
          </a:xfrm>
          <a:prstGeom prst="line">
            <a:avLst/>
          </a:prstGeom>
          <a:ln w="254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2859DF-7A9D-8A4E-987B-AB811EEBF543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15137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4D0EA54-BDAF-5A44-90A0-6A262B6B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8E23C1-0C92-9B4B-940C-6EE28FAF15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044AEC-1E23-524B-BCCE-37B4657029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59CD359-B27D-BF45-B688-32B4BFA62F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11AE4B2-1055-007D-2473-609555FF96E3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85F93D-4797-6B1A-C057-932C091EF53A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B863D9-4625-6EF7-ED91-4449B6EE38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E11B60-D468-6CAE-BC29-C213D7AAFF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52740CD-4520-E13A-F1DF-080647B69E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CA6454D2-996B-46ED-B9DC-8EBE0DB674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08BB86E-90E1-CA79-6F75-5C9B8B655D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9" name="Picture 18" descr="Text, logo&#10;&#10;Description automatically generated">
              <a:extLst>
                <a:ext uri="{FF2B5EF4-FFF2-40B4-BE49-F238E27FC236}">
                  <a16:creationId xmlns:a16="http://schemas.microsoft.com/office/drawing/2014/main" id="{FA3C1209-58F5-47AD-58CC-2BE33B3286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2327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1" y="0"/>
            <a:ext cx="590222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2133"/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6443189" y="350530"/>
            <a:ext cx="5086728" cy="56185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D866236-CA46-4B4F-9AF6-5B14244E22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43189" y="1365450"/>
            <a:ext cx="5086728" cy="2317751"/>
          </a:xfrm>
        </p:spPr>
        <p:txBody>
          <a:bodyPr lIns="0" tIns="0" rIns="0" bIns="0">
            <a:noAutofit/>
          </a:bodyPr>
          <a:lstStyle>
            <a:lvl1pPr marL="228594" marR="0" indent="-22859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Body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6681E8-AC54-E049-BE28-929A68118CA2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E2E5970-E5BB-DA4C-9E6E-49F841C1BF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68F39E-3CAC-0945-9363-180CE05DE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EE6E8E-8B67-5F4D-AAF5-B5CDDA5686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AE15DBD-6B25-DC40-AAA0-B953EB9453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B4ED2D4-72BA-10EE-448F-1FC718C3B4FC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7C79E2-6FF3-67DC-7D81-09B7ED50B1EB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BBF1BAF-B70B-4A7C-10C7-97193B672A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E422BF-F135-F3E2-D48F-68EF9D4704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8CA8B71-7939-A7B6-42EC-7E32F9E2D0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0E932822-A907-1A08-E099-B05A8F734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F0A7B4-E567-75E1-A573-2FEC8BB94F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8" name="Picture 17" descr="Text, logo&#10;&#10;Description automatically generated">
              <a:extLst>
                <a:ext uri="{FF2B5EF4-FFF2-40B4-BE49-F238E27FC236}">
                  <a16:creationId xmlns:a16="http://schemas.microsoft.com/office/drawing/2014/main" id="{E1E76C25-38CB-056A-EC4D-E7664EB2B4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320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672796" y="1388806"/>
            <a:ext cx="5140533" cy="37753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 dirty="0"/>
              <a:t>Insert Photo or Graph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EAC01C12-4D3F-174E-8E43-2B36FEA123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72796" y="5408906"/>
            <a:ext cx="5140533" cy="435135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indent="0">
              <a:spcBef>
                <a:spcPts val="1333"/>
              </a:spcBef>
              <a:buFont typeface="Arial"/>
              <a:buNone/>
              <a:defRPr sz="1600" baseline="0"/>
            </a:lvl1pPr>
          </a:lstStyle>
          <a:p>
            <a:pPr lvl="0"/>
            <a:r>
              <a:rPr lang="en-US" dirty="0"/>
              <a:t>Description of the photo/image</a:t>
            </a:r>
          </a:p>
        </p:txBody>
      </p:sp>
      <p:sp>
        <p:nvSpPr>
          <p:cNvPr id="14" name="Title 31">
            <a:extLst>
              <a:ext uri="{FF2B5EF4-FFF2-40B4-BE49-F238E27FC236}">
                <a16:creationId xmlns:a16="http://schemas.microsoft.com/office/drawing/2014/main" id="{390C3AD5-8D62-0A43-954B-63DCEAB67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212537"/>
          </a:xfrm>
        </p:spPr>
        <p:txBody>
          <a:bodyPr lIns="274320" rIns="274320"/>
          <a:lstStyle>
            <a:lvl1pPr algn="l">
              <a:lnSpc>
                <a:spcPct val="100000"/>
              </a:lnSpc>
              <a:defRPr sz="2667"/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PI: Name Affiliation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81F86B-1B62-7F42-A122-B098A3E4E4F3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2E7045F-A7CB-A64B-92CA-C260EAF1E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E281AD-15E2-4A47-8D60-932459711E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A51A9A-3D4F-0D48-8152-5169DE40C2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CE334DC-4355-E546-BFCF-8521CF08BF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6B864-0929-1944-A478-BB030D3D6530}"/>
              </a:ext>
            </a:extLst>
          </p:cNvPr>
          <p:cNvSpPr txBox="1"/>
          <p:nvPr userDrawn="1"/>
        </p:nvSpPr>
        <p:spPr>
          <a:xfrm>
            <a:off x="378671" y="1528839"/>
            <a:ext cx="5140535" cy="420564"/>
          </a:xfrm>
          <a:prstGeom prst="rect">
            <a:avLst/>
          </a:prstGeom>
          <a:solidFill>
            <a:srgbClr val="F9A02C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r>
              <a:rPr kumimoji="0" lang="en-US" sz="21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/>
              </a:rPr>
              <a:t>Key Results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788FF0-81AB-3B46-9C2A-AF3F8C0B5571}"/>
              </a:ext>
            </a:extLst>
          </p:cNvPr>
          <p:cNvSpPr txBox="1"/>
          <p:nvPr userDrawn="1"/>
        </p:nvSpPr>
        <p:spPr>
          <a:xfrm>
            <a:off x="378671" y="3926593"/>
            <a:ext cx="5140535" cy="420564"/>
          </a:xfrm>
          <a:prstGeom prst="rect">
            <a:avLst/>
          </a:prstGeom>
          <a:solidFill>
            <a:srgbClr val="F9A02C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r>
              <a:rPr kumimoji="0" lang="en-US" sz="21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/>
              </a:rPr>
              <a:t>Core Objective &amp; Teaming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29363-BA94-E243-8F1B-A33C85800D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8885" y="2109411"/>
            <a:ext cx="5140321" cy="149013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3F061C5-6741-FB49-B3BD-539C802108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885" y="4499432"/>
            <a:ext cx="5140321" cy="134460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20317B-03F7-1B12-6914-537BD6DB3825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12F25E-D9A1-E79C-D258-CCF6CD5BB806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B2FE535-52FD-418D-4BF0-823B1025F0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60F958-700F-5A08-0A8F-F635D1A925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E3EEC7-F520-0D21-3C31-FFBE64511E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77760EE2-E868-7C6C-0406-793D65FCF3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4C1EEB4-256F-751F-841F-F860CF101C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22" name="Picture 21" descr="Text, logo&#10;&#10;Description automatically generated">
              <a:extLst>
                <a:ext uri="{FF2B5EF4-FFF2-40B4-BE49-F238E27FC236}">
                  <a16:creationId xmlns:a16="http://schemas.microsoft.com/office/drawing/2014/main" id="{FF6BF60E-456E-EDDE-2FFF-98CBAA4675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5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672796" y="1388806"/>
            <a:ext cx="5140533" cy="37753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 dirty="0"/>
              <a:t>Insert Photo or Graph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EAC01C12-4D3F-174E-8E43-2B36FEA123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72796" y="5408906"/>
            <a:ext cx="5140533" cy="435135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indent="0">
              <a:spcBef>
                <a:spcPts val="1333"/>
              </a:spcBef>
              <a:buFont typeface="Arial"/>
              <a:buNone/>
              <a:defRPr sz="1600" baseline="0"/>
            </a:lvl1pPr>
          </a:lstStyle>
          <a:p>
            <a:pPr lvl="0"/>
            <a:r>
              <a:rPr lang="en-US" dirty="0"/>
              <a:t>Description of the photo/image</a:t>
            </a:r>
          </a:p>
        </p:txBody>
      </p:sp>
      <p:sp>
        <p:nvSpPr>
          <p:cNvPr id="14" name="Title 31">
            <a:extLst>
              <a:ext uri="{FF2B5EF4-FFF2-40B4-BE49-F238E27FC236}">
                <a16:creationId xmlns:a16="http://schemas.microsoft.com/office/drawing/2014/main" id="{390C3AD5-8D62-0A43-954B-63DCEAB67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212537"/>
          </a:xfrm>
        </p:spPr>
        <p:txBody>
          <a:bodyPr lIns="274320" rIns="274320"/>
          <a:lstStyle>
            <a:lvl1pPr algn="l">
              <a:lnSpc>
                <a:spcPct val="100000"/>
              </a:lnSpc>
              <a:defRPr sz="2667"/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PI: Name Affiliation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81F86B-1B62-7F42-A122-B098A3E4E4F3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2E7045F-A7CB-A64B-92CA-C260EAF1E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E281AD-15E2-4A47-8D60-932459711E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A51A9A-3D4F-0D48-8152-5169DE40C2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CE334DC-4355-E546-BFCF-8521CF08BF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6B864-0929-1944-A478-BB030D3D6530}"/>
              </a:ext>
            </a:extLst>
          </p:cNvPr>
          <p:cNvSpPr txBox="1"/>
          <p:nvPr userDrawn="1"/>
        </p:nvSpPr>
        <p:spPr>
          <a:xfrm>
            <a:off x="378671" y="1528840"/>
            <a:ext cx="5140535" cy="420564"/>
          </a:xfrm>
          <a:prstGeom prst="rect">
            <a:avLst/>
          </a:prstGeom>
          <a:solidFill>
            <a:srgbClr val="C14B23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r>
              <a:rPr kumimoji="0" lang="en-US" sz="21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/>
              </a:rPr>
              <a:t>Technology Summary and Impact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788FF0-81AB-3B46-9C2A-AF3F8C0B5571}"/>
              </a:ext>
            </a:extLst>
          </p:cNvPr>
          <p:cNvSpPr txBox="1"/>
          <p:nvPr userDrawn="1"/>
        </p:nvSpPr>
        <p:spPr>
          <a:xfrm>
            <a:off x="378671" y="3926593"/>
            <a:ext cx="5140535" cy="420564"/>
          </a:xfrm>
          <a:prstGeom prst="rect">
            <a:avLst/>
          </a:prstGeom>
          <a:solidFill>
            <a:srgbClr val="C14B23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r>
              <a:rPr kumimoji="0" lang="en-US" sz="21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/>
              </a:rPr>
              <a:t>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29363-BA94-E243-8F1B-A33C85800D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8885" y="2109411"/>
            <a:ext cx="5140321" cy="149013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3F061C5-6741-FB49-B3BD-539C802108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885" y="4499432"/>
            <a:ext cx="5140321" cy="134460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BAD580-954E-BEA4-3B00-4608360A37E2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FB35D9-9625-DAAB-69E1-4E9E128082D7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EBA010E-4F85-8B37-5D89-051403DC3F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FEB84F-E444-4C44-3E05-AD0A85DF85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C795E5-6BB6-03BD-4F04-3D4ACB992B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AAB9D5B6-7965-DB65-B9B7-BD0C3EE51B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2EA0D2-A335-4DBA-26A9-68003DACC5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22" name="Picture 21" descr="Text, logo&#10;&#10;Description automatically generated">
              <a:extLst>
                <a:ext uri="{FF2B5EF4-FFF2-40B4-BE49-F238E27FC236}">
                  <a16:creationId xmlns:a16="http://schemas.microsoft.com/office/drawing/2014/main" id="{1DE64372-3EC6-7BE8-6D77-716BDBFA65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7967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2864762"/>
            <a:ext cx="10826751" cy="71542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/>
              <a:t>Blank Slide for Any Content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7043D6-D267-BC4E-AC8B-A11C0D95CD6A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DB9AC08-0DCB-074E-88D3-95B4B1F934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578895-9836-AD44-9F4F-E63EB76800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573187-5B37-424B-A7BF-2FCBDA9DE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387B973-762C-5C44-AA66-81F25878A8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CD5917-1481-E0F8-649E-6995DD37938B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ACC3296-AA7F-5D92-5CAB-48413EEC6C8C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0587E0B-5EB0-1EFD-9DFF-9310C127E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8A5094-FB93-1ED5-690B-C1A976FA91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EAC787-D33C-7D39-C83B-B1A1670EF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9D069BA2-E80A-F1B3-386E-3E1492505F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FA6B18F-3E87-FA29-CC09-C337D341E5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6" name="Picture 15" descr="Text, logo&#10;&#10;Description automatically generated">
              <a:extLst>
                <a:ext uri="{FF2B5EF4-FFF2-40B4-BE49-F238E27FC236}">
                  <a16:creationId xmlns:a16="http://schemas.microsoft.com/office/drawing/2014/main" id="{6B994CDF-CFAA-40AB-1644-8A59B83815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9300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018E6A-5C90-164B-B802-FE4E62DB9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49FDA9-3FEA-DC4A-A9B1-8697C1D6344E}"/>
              </a:ext>
            </a:extLst>
          </p:cNvPr>
          <p:cNvSpPr/>
          <p:nvPr userDrawn="1"/>
        </p:nvSpPr>
        <p:spPr>
          <a:xfrm>
            <a:off x="623272" y="-2"/>
            <a:ext cx="3257469" cy="1456411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3C5C89-17EA-9449-A4A8-C9FBCDEC1C96}"/>
              </a:ext>
            </a:extLst>
          </p:cNvPr>
          <p:cNvSpPr/>
          <p:nvPr userDrawn="1"/>
        </p:nvSpPr>
        <p:spPr>
          <a:xfrm>
            <a:off x="12934670" y="3881535"/>
            <a:ext cx="7632885" cy="4490888"/>
          </a:xfrm>
          <a:prstGeom prst="rect">
            <a:avLst/>
          </a:prstGeom>
          <a:solidFill>
            <a:schemeClr val="tx1">
              <a:lumMod val="50000"/>
              <a:alpha val="6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0CC034-9FB7-3247-846B-CA4209843F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1739" y="2748041"/>
            <a:ext cx="8170261" cy="1874713"/>
          </a:xfrm>
          <a:solidFill>
            <a:srgbClr val="F9A02C"/>
          </a:solidFill>
          <a:ln>
            <a:noFill/>
          </a:ln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3733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Transitions Slide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B1602E-360A-2645-A9B8-34B2B923BF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27" y="171378"/>
            <a:ext cx="2983917" cy="10043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7F7FFE5-6E61-20AB-A30B-BFA8062472ED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5914C70-A02B-8993-0A72-3A6A5A8283E0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BB3BA66-B3B8-DFF3-5EA2-B4409103A7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A38D94-F53A-3198-8250-258C52B538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40122B-7988-69D9-1020-EF2008367C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6D6B6C23-653C-0A19-0A90-D42630466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C70167A-1EB1-6417-4B66-60831D8073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21" name="Picture 20" descr="Text, logo&#10;&#10;Description automatically generated">
              <a:extLst>
                <a:ext uri="{FF2B5EF4-FFF2-40B4-BE49-F238E27FC236}">
                  <a16:creationId xmlns:a16="http://schemas.microsoft.com/office/drawing/2014/main" id="{E813ABA9-463A-956F-9D6A-BB299AB99B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6903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421FA1-1EFA-3543-9169-99EC13915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18656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49FDA9-3FEA-DC4A-A9B1-8697C1D6344E}"/>
              </a:ext>
            </a:extLst>
          </p:cNvPr>
          <p:cNvSpPr/>
          <p:nvPr userDrawn="1"/>
        </p:nvSpPr>
        <p:spPr>
          <a:xfrm>
            <a:off x="623272" y="-2"/>
            <a:ext cx="3257469" cy="1456411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3C5C89-17EA-9449-A4A8-C9FBCDEC1C96}"/>
              </a:ext>
            </a:extLst>
          </p:cNvPr>
          <p:cNvSpPr/>
          <p:nvPr userDrawn="1"/>
        </p:nvSpPr>
        <p:spPr>
          <a:xfrm>
            <a:off x="12934670" y="3881535"/>
            <a:ext cx="7632885" cy="4490888"/>
          </a:xfrm>
          <a:prstGeom prst="rect">
            <a:avLst/>
          </a:prstGeom>
          <a:solidFill>
            <a:schemeClr val="tx1">
              <a:lumMod val="50000"/>
              <a:alpha val="6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0CC034-9FB7-3247-846B-CA4209843F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672" y="2748041"/>
            <a:ext cx="8170261" cy="1874713"/>
          </a:xfrm>
          <a:solidFill>
            <a:srgbClr val="F9A02C"/>
          </a:solidFill>
          <a:ln>
            <a:noFill/>
          </a:ln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3733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Transitions Slide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A93B3F-2045-4242-BC11-1FAA019C3D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27" y="171378"/>
            <a:ext cx="2983917" cy="10043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03A500-4079-025F-B360-DD53C717C42A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F2AF5D-4103-DC85-709C-E0D02424F995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C8F16A3-EA0F-2F58-FC50-884582066C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A81F405-EEF3-2302-E568-DE1BC2A59F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68BF010-A496-28B6-3DE5-2907CD63D7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EEED5245-6E7B-CD4E-CAD9-74993CB95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E89546C-FE83-46BA-EB41-F35FE3A49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21" name="Picture 20" descr="Text, logo&#10;&#10;Description automatically generated">
              <a:extLst>
                <a:ext uri="{FF2B5EF4-FFF2-40B4-BE49-F238E27FC236}">
                  <a16:creationId xmlns:a16="http://schemas.microsoft.com/office/drawing/2014/main" id="{E8964006-9A90-0D7F-CB3F-A8BA149D92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208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099" y="1709485"/>
            <a:ext cx="5269528" cy="1084497"/>
          </a:xfrm>
        </p:spPr>
        <p:txBody>
          <a:bodyPr anchor="b" anchorCtr="0">
            <a:no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586099" y="3135645"/>
            <a:ext cx="5269528" cy="0"/>
          </a:xfrm>
          <a:prstGeom prst="line">
            <a:avLst/>
          </a:prstGeom>
          <a:ln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86099" y="3442549"/>
            <a:ext cx="5270283" cy="1468735"/>
          </a:xfrm>
        </p:spPr>
        <p:txBody>
          <a:bodyPr>
            <a:noAutofit/>
          </a:bodyPr>
          <a:lstStyle>
            <a:lvl1pPr marL="0" indent="0">
              <a:spcBef>
                <a:spcPts val="533"/>
              </a:spcBef>
              <a:buNone/>
              <a:defRPr sz="240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Venue or Organization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86099" y="5125631"/>
            <a:ext cx="5270283" cy="4342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Publication number or conference name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73F69D-298B-F742-ADA0-7D4E7E658650}"/>
              </a:ext>
            </a:extLst>
          </p:cNvPr>
          <p:cNvSpPr/>
          <p:nvPr userDrawn="1"/>
        </p:nvSpPr>
        <p:spPr>
          <a:xfrm>
            <a:off x="623272" y="-2"/>
            <a:ext cx="3257469" cy="1456411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D038D-9E08-2B41-9212-A7FABA956A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4390" y="-1"/>
            <a:ext cx="6066391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5D9CA6-0BB0-184B-9230-A44A229A5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27" y="171378"/>
            <a:ext cx="2983917" cy="10043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4BBAC9-0F5A-831C-B369-E848209D643A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3589E8B-3A12-3BB8-87EE-1F883FBAFD68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3C54E6D-C491-EF8B-FEBB-785070C023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2E941C-C383-4880-D0AC-BE027BDC67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8F0FEB-E69E-3ED4-54F3-33E66721AC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85DC31F1-A12D-24F6-BA32-DFCA030E1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4CD565-1E3D-1E3C-9BD9-42F1BBDFE0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3" name="Picture 12" descr="Text, logo&#10;&#10;Description automatically generated">
              <a:extLst>
                <a:ext uri="{FF2B5EF4-FFF2-40B4-BE49-F238E27FC236}">
                  <a16:creationId xmlns:a16="http://schemas.microsoft.com/office/drawing/2014/main" id="{4B11A123-143D-ADE2-45FB-3316F6AFC4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4291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3272" y="1669356"/>
            <a:ext cx="5269528" cy="1797768"/>
          </a:xfrm>
        </p:spPr>
        <p:txBody>
          <a:bodyPr anchor="b" anchorCtr="0">
            <a:noAutofit/>
          </a:bodyPr>
          <a:lstStyle>
            <a:lvl1pPr marL="0" indent="0">
              <a:buNone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0447" y="3707711"/>
            <a:ext cx="6099972" cy="0"/>
          </a:xfrm>
          <a:prstGeom prst="line">
            <a:avLst/>
          </a:prstGeom>
          <a:ln w="57150" cmpd="sng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3273" y="3948645"/>
            <a:ext cx="5270283" cy="1468735"/>
          </a:xfrm>
        </p:spPr>
        <p:txBody>
          <a:bodyPr>
            <a:noAutofit/>
          </a:bodyPr>
          <a:lstStyle>
            <a:lvl1pPr marL="0" indent="0">
              <a:spcBef>
                <a:spcPts val="533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B1342C-8C5C-BA68-733E-D0DE3E4E701E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919356-4227-8626-FFE8-9F939B0CEDE0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FBC57CA-D6A0-C9C4-A97B-879A88AD96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E57099-9102-C139-179B-82CBB31552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56BB1F2-CB96-A6CE-83C8-B614A5CC3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8E4BCF56-8765-D2A7-037F-FBC4081B3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79011F-7A7D-F429-50B1-B1B9605DB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20" name="Picture 19" descr="Text, logo&#10;&#10;Description automatically generated">
              <a:extLst>
                <a:ext uri="{FF2B5EF4-FFF2-40B4-BE49-F238E27FC236}">
                  <a16:creationId xmlns:a16="http://schemas.microsoft.com/office/drawing/2014/main" id="{45CF8CFE-96F1-DD39-E201-A149DADF23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4366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82F26A-9FE9-9447-9ED9-CF8FAE79E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84479" cy="6802267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CC23F03A-CA4D-374C-8A5A-D52E56DA2C86}"/>
              </a:ext>
            </a:extLst>
          </p:cNvPr>
          <p:cNvSpPr/>
          <p:nvPr userDrawn="1"/>
        </p:nvSpPr>
        <p:spPr>
          <a:xfrm>
            <a:off x="4434163" y="4462284"/>
            <a:ext cx="7750316" cy="2395717"/>
          </a:xfrm>
          <a:prstGeom prst="rect">
            <a:avLst/>
          </a:prstGeom>
          <a:solidFill>
            <a:schemeClr val="tx1">
              <a:lumMod val="50000"/>
              <a:alpha val="6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49FDA9-3FEA-DC4A-A9B1-8697C1D6344E}"/>
              </a:ext>
            </a:extLst>
          </p:cNvPr>
          <p:cNvSpPr/>
          <p:nvPr userDrawn="1"/>
        </p:nvSpPr>
        <p:spPr>
          <a:xfrm>
            <a:off x="623272" y="-2"/>
            <a:ext cx="3257469" cy="1456411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785CA8C6-37EC-9D4A-AD02-589463E327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4163" y="3328417"/>
            <a:ext cx="7757837" cy="1221828"/>
          </a:xfrm>
          <a:solidFill>
            <a:srgbClr val="F9A02C"/>
          </a:solidFill>
          <a:ln>
            <a:noFill/>
          </a:ln>
        </p:spPr>
        <p:txBody>
          <a:bodyPr lIns="182880" tIns="137160" rIns="182880" bIns="137160" anchor="ctr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ts val="373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373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Q&amp;A or Thank You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6D5807EA-533C-3647-A27C-8D1E5928A2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6633" y="4688251"/>
            <a:ext cx="5826016" cy="555664"/>
          </a:xfrm>
          <a:noFill/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2347"/>
              </a:lnSpc>
              <a:spcBef>
                <a:spcPts val="533"/>
              </a:spcBef>
              <a:buNone/>
              <a:defRPr sz="2400" b="1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 err="1"/>
              <a:t>www.duramat.org</a:t>
            </a:r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2ECE551-884F-8243-B87D-E68DF42149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2023" y="5485487"/>
            <a:ext cx="6142709" cy="356919"/>
          </a:xfrm>
        </p:spPr>
        <p:txBody>
          <a:bodyPr>
            <a:noAutofit/>
          </a:bodyPr>
          <a:lstStyle>
            <a:lvl1pPr marL="0" indent="0">
              <a:spcBef>
                <a:spcPts val="533"/>
              </a:spcBef>
              <a:buNone/>
              <a:defRPr sz="1333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Publication Number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E0FB2D-5792-BE44-9D1B-4450E3286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27" y="171378"/>
            <a:ext cx="2983917" cy="10043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D81DE5E-A3BF-E62F-2A57-92A26D7CF80D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BF20D6-B8FB-8FE6-DDCA-126E9A899485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D97828E-16A5-B0B7-F3F9-1A09C35CE6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F7069D-EF80-E370-A7C7-5B9CE486BB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453C49-7BFC-9824-CA63-02C0A4C11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45A30559-CFC2-245F-97E9-57FB61CDA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C167BA-9A5E-F746-0D38-5E7475335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1" name="Picture 10" descr="Text, logo&#10;&#10;Description automatically generated">
              <a:extLst>
                <a:ext uri="{FF2B5EF4-FFF2-40B4-BE49-F238E27FC236}">
                  <a16:creationId xmlns:a16="http://schemas.microsoft.com/office/drawing/2014/main" id="{9AB983AE-FEEA-3995-C95F-3D126A35F3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5599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or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97552" y="1463329"/>
            <a:ext cx="6141829" cy="1797768"/>
          </a:xfrm>
        </p:spPr>
        <p:txBody>
          <a:bodyPr anchor="b" anchorCtr="0">
            <a:noAutofit/>
          </a:bodyPr>
          <a:lstStyle>
            <a:lvl1pPr marL="0" indent="0">
              <a:buNone/>
              <a:defRPr sz="5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Q&amp;A or Thank You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896672" y="4351209"/>
            <a:ext cx="6142709" cy="448208"/>
          </a:xfrm>
        </p:spPr>
        <p:txBody>
          <a:bodyPr>
            <a:noAutofit/>
          </a:bodyPr>
          <a:lstStyle>
            <a:lvl1pPr marL="0" indent="0">
              <a:spcBef>
                <a:spcPts val="533"/>
              </a:spcBef>
              <a:buNone/>
              <a:defRPr sz="1333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Publication Number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896673" y="3714755"/>
            <a:ext cx="2822223" cy="4718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spcBef>
                <a:spcPts val="1600"/>
              </a:spcBef>
              <a:spcAft>
                <a:spcPts val="800"/>
              </a:spcAft>
            </a:pPr>
            <a:r>
              <a:rPr lang="en-US" sz="1867" b="1" dirty="0">
                <a:solidFill>
                  <a:schemeClr val="bg1"/>
                </a:solidFill>
              </a:rPr>
              <a:t>  </a:t>
            </a:r>
            <a:r>
              <a:rPr lang="en-US" sz="1867" b="1" dirty="0" err="1">
                <a:solidFill>
                  <a:schemeClr val="bg1"/>
                </a:solidFill>
              </a:rPr>
              <a:t>www.duramat.org</a:t>
            </a:r>
            <a:endParaRPr lang="en-US" sz="1867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26EF6B-0BC6-7548-9399-C447517045CC}"/>
              </a:ext>
            </a:extLst>
          </p:cNvPr>
          <p:cNvCxnSpPr>
            <a:cxnSpLocks/>
          </p:cNvCxnSpPr>
          <p:nvPr userDrawn="1"/>
        </p:nvCxnSpPr>
        <p:spPr>
          <a:xfrm>
            <a:off x="4897428" y="3550113"/>
            <a:ext cx="6262781" cy="0"/>
          </a:xfrm>
          <a:prstGeom prst="line">
            <a:avLst/>
          </a:prstGeom>
          <a:ln w="57150" cmpd="sng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BD29921-F026-3541-A93A-FCD596C034DF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00C62F-398C-F645-A73E-1B237E91E828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BD8E41E-A7A9-3746-8313-79BE69FCF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10D57A-321F-8444-94B0-2243B5B813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7E4194-4067-B248-9BBF-9B8D3C7389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ADC03840-08CC-FB42-AD7E-1EC4351DE5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09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1">
            <a:extLst>
              <a:ext uri="{FF2B5EF4-FFF2-40B4-BE49-F238E27FC236}">
                <a16:creationId xmlns:a16="http://schemas.microsoft.com/office/drawing/2014/main" id="{390C3AD5-8D62-0A43-954B-63DCEAB67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914400"/>
          </a:xfrm>
        </p:spPr>
        <p:txBody>
          <a:bodyPr lIns="274320" rIns="274320"/>
          <a:lstStyle>
            <a:lvl1pPr algn="l">
              <a:lnSpc>
                <a:spcPct val="100000"/>
              </a:lnSpc>
              <a:defRPr sz="2667"/>
            </a:lvl1pPr>
          </a:lstStyle>
          <a:p>
            <a:r>
              <a:rPr lang="en-US" dirty="0"/>
              <a:t>Insert Offeror Organization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3F061C5-6741-FB49-B3BD-539C802108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670" y="4552354"/>
            <a:ext cx="11434660" cy="162575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Describe complementary aspects of work efforts and, if applicable,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scope revisions to the current proposal to avoid undesirable overlap.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lvl="0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C947A7-4C83-69C6-2330-0AA31B017881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E53FCE-4EB9-213B-A4D4-94C7F8A9F8CB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76817-4DA4-CB8B-090C-F9B78CA55A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90628D-BF3C-912D-7084-86F683EF0D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AE381A-BD3D-DFF1-1978-10ED93A03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4EB4C13E-8744-1622-A4B2-6E53D4F161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AA4ECC-7118-86F9-24FF-6606414DC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1" name="Picture 10" descr="Text, logo&#10;&#10;Description automatically generated">
              <a:extLst>
                <a:ext uri="{FF2B5EF4-FFF2-40B4-BE49-F238E27FC236}">
                  <a16:creationId xmlns:a16="http://schemas.microsoft.com/office/drawing/2014/main" id="{67E786FB-CAF6-129B-C932-DB835A5368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16D6619-F9B5-A110-1386-C1692655EACD}"/>
              </a:ext>
            </a:extLst>
          </p:cNvPr>
          <p:cNvSpPr txBox="1"/>
          <p:nvPr userDrawn="1"/>
        </p:nvSpPr>
        <p:spPr>
          <a:xfrm>
            <a:off x="378671" y="4131790"/>
            <a:ext cx="11434660" cy="420564"/>
          </a:xfrm>
          <a:prstGeom prst="rect">
            <a:avLst/>
          </a:prstGeom>
          <a:solidFill>
            <a:srgbClr val="F9A02C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r>
              <a:rPr kumimoji="0" lang="en-US" sz="21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/>
              </a:rPr>
              <a:t>Complementary, Additive, or Duplicative Work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20880EB-6DC6-3645-F6FF-DBA96B139A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8670" y="1612404"/>
            <a:ext cx="5486400" cy="23657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lvl="0"/>
            <a:r>
              <a:rPr lang="en-US" dirty="0"/>
              <a:t>Describe Work Effort…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589B98-CC81-AD12-A288-6306120D30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26930" y="1612404"/>
            <a:ext cx="5506279" cy="23657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lvl="0"/>
            <a:r>
              <a:rPr lang="en-US" dirty="0"/>
              <a:t>Describe Work Effort…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FFBA519-5BDB-7BBF-A70C-CBA8099F80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8670" y="1012156"/>
            <a:ext cx="5506279" cy="597457"/>
          </a:xfrm>
          <a:solidFill>
            <a:srgbClr val="A8411F"/>
          </a:solidFill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New Proposal Title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70E4270-00ED-13AD-EAC1-3172E11477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16990" y="1010051"/>
            <a:ext cx="5526157" cy="597457"/>
          </a:xfrm>
          <a:solidFill>
            <a:srgbClr val="F79E2B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Current or Previous </a:t>
            </a:r>
            <a:r>
              <a:rPr lang="en-US" dirty="0" err="1"/>
              <a:t>DuraMAT</a:t>
            </a:r>
            <a:r>
              <a:rPr lang="en-US" dirty="0"/>
              <a:t>/SETO Award Title(s)</a:t>
            </a:r>
          </a:p>
        </p:txBody>
      </p:sp>
    </p:spTree>
    <p:extLst>
      <p:ext uri="{BB962C8B-B14F-4D97-AF65-F5344CB8AC3E}">
        <p14:creationId xmlns:p14="http://schemas.microsoft.com/office/powerpoint/2010/main" val="223583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3272" y="-2"/>
            <a:ext cx="3257469" cy="1456411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E02E8D7-3213-4941-9F0E-54908656B6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8652" y="1496928"/>
            <a:ext cx="5269528" cy="1084497"/>
          </a:xfrm>
        </p:spPr>
        <p:txBody>
          <a:bodyPr anchor="b" anchorCtr="0">
            <a:no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C6012A-9EC5-154E-BCD5-565A5D70D7AF}"/>
              </a:ext>
            </a:extLst>
          </p:cNvPr>
          <p:cNvCxnSpPr>
            <a:cxnSpLocks/>
          </p:cNvCxnSpPr>
          <p:nvPr userDrawn="1"/>
        </p:nvCxnSpPr>
        <p:spPr>
          <a:xfrm>
            <a:off x="5798652" y="2923088"/>
            <a:ext cx="5269528" cy="0"/>
          </a:xfrm>
          <a:prstGeom prst="line">
            <a:avLst/>
          </a:prstGeom>
          <a:ln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1678CB2-8091-1742-8FF9-0068A802A9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8652" y="3229991"/>
            <a:ext cx="5270283" cy="1468735"/>
          </a:xfrm>
        </p:spPr>
        <p:txBody>
          <a:bodyPr>
            <a:noAutofit/>
          </a:bodyPr>
          <a:lstStyle>
            <a:lvl1pPr marL="0" indent="0">
              <a:spcBef>
                <a:spcPts val="533"/>
              </a:spcBef>
              <a:buNone/>
              <a:defRPr sz="240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Venue or Organization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E3FB9EFF-5F20-1C46-974C-8981052AFC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8652" y="4913073"/>
            <a:ext cx="5270283" cy="4342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Publication number or conference name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53154A-6AD6-4B4D-849E-835EAD7DB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27" y="171378"/>
            <a:ext cx="2983917" cy="10043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525944-F6AA-D0A9-AEFC-9EA76A3EDB15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D73212-4CAE-A38F-6F08-10C362018DEA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9EA7AC4-55AE-0208-1BF0-1BF0F66BAD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B79DC7-6E2F-5809-BDD9-B6CEDCEF61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7F5090-BA1B-9DE0-ECAB-1EC7E8C21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444BDD2-02AB-38F2-D371-E518F9D017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5BAD04-81C3-6791-9977-155F0E4A6D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0" name="Picture 9" descr="Text, logo&#10;&#10;Description automatically generated">
              <a:extLst>
                <a:ext uri="{FF2B5EF4-FFF2-40B4-BE49-F238E27FC236}">
                  <a16:creationId xmlns:a16="http://schemas.microsoft.com/office/drawing/2014/main" id="{AC455719-F681-8FF6-CA98-AE86F4BE60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829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948936" y="6454019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 dirty="0" err="1"/>
              <a:t>DuraMAT</a:t>
            </a:r>
            <a:r>
              <a:rPr lang="en-US" sz="1067" baseline="0" dirty="0"/>
              <a:t>  </a:t>
            </a:r>
            <a:r>
              <a:rPr lang="en-US" sz="1067" dirty="0"/>
              <a:t>|    </a:t>
            </a:r>
            <a:fld id="{BFD71CF8-5198-8441-A7C0-DC22FD64CBE4}" type="slidenum">
              <a:rPr lang="en-US" sz="1067"/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7528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1752838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311549" y="22722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3919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4418" y="2391950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311549" y="29113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03802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4418" y="3038026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1311549" y="3557455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6854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418" y="3685438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311549" y="42048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3411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418" y="4341150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1311549" y="48605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311549" y="498856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18" y="4988562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311549" y="550799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1549" y="563597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24418" y="5635972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1311549" y="615540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54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743161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1743161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311549" y="231097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382274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4418" y="2382274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311549" y="2950083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0283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4418" y="3028350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1311549" y="359615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67576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418" y="3675762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311549" y="425324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331474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418" y="4331474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1311549" y="490895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311549" y="497888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18" y="4978886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311549" y="555637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1549" y="562629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24418" y="5626296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0C5EF2-54A8-B44F-99F2-A246C9C82C0D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793809AC-94CB-3F4E-BFF2-858885B4A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FA15E7-D12D-AA45-B301-8F28B852D2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1C93-F6A0-F34A-9DD9-0EB01099F7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4906F14-3753-CA49-A2F3-F56ACAD682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631DF25-C480-475D-6942-B239D83EB5FB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CD5BA04-B462-6C0F-15C3-AD3667778F82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C1879C-C420-626F-40A8-7BB10A0A26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918D35-059C-82D7-D642-CD1D792161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8C0E3F-3FB7-EC14-92AE-E917F0EEBB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E4735AC-E9B8-4F37-8100-AB5648CF0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FC81A99-2F35-47C9-A710-D0D2838736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1" name="Picture 10" descr="Text, logo&#10;&#10;Description automatically generated">
              <a:extLst>
                <a:ext uri="{FF2B5EF4-FFF2-40B4-BE49-F238E27FC236}">
                  <a16:creationId xmlns:a16="http://schemas.microsoft.com/office/drawing/2014/main" id="{F9EA8D78-6BBD-2FC1-710A-3BDE69BF88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27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7528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1752838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311549" y="22722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3919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4418" y="2391950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311549" y="29113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03802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4418" y="3038026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1311549" y="3557455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6854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418" y="3685438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311549" y="42048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3411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418" y="4341150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1311549" y="48605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311549" y="498856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18" y="4988562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311549" y="550799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1549" y="563597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24418" y="5635972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1311549" y="615540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0AD3B8-AF16-1147-8A51-8D1A8719A9C1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1E9DADC-863F-E14B-8566-17E53E658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2B639E9-7B9C-3E4E-89F7-D75DAF41C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7BC5335-7052-D74D-86A8-071C149E40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F7AB2F69-4828-5749-86BE-0F1BDAAAEA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DDB3DA9-7C2A-79AD-0E61-5A844C12F0CF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FCF7BCB-9259-EDE1-7716-E59318697FA7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09F81FD-4D24-0F3E-247F-0391AACAA4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6C959-ADFF-AB3F-0AB3-790EE009AC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3E5CC1-67EC-2E22-5262-FDF094260B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DC220B6F-9D7B-C57C-B19A-E8546AC6F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10D2C81-83C7-603F-E702-378ECEF0C0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0" name="Picture 9" descr="Text, logo&#10;&#10;Description automatically generated">
              <a:extLst>
                <a:ext uri="{FF2B5EF4-FFF2-40B4-BE49-F238E27FC236}">
                  <a16:creationId xmlns:a16="http://schemas.microsoft.com/office/drawing/2014/main" id="{E6A396B6-1EEB-5DA1-B958-4B20504C98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78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7528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17528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311549" y="22722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3919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4418" y="23919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311549" y="29113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03802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4418" y="3038026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1311549" y="3557455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6854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418" y="36854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311549" y="42048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3411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418" y="43411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1311549" y="48605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311549" y="498856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18" y="4988562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311549" y="550799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1549" y="563597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24418" y="5635972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1311549" y="615540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5F1776-4131-4D4F-90DF-CF2A3E3BBA12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1D7EDDD2-F161-1045-8A58-939888DB63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0D6C73-A30D-704C-9A7B-4BE501251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B6B50B-A5AC-7646-B548-D375233E7B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B8DA37E1-1F15-5643-B6C4-C1C96E8B11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215AC0A-D293-27CF-621B-8F5CA2359FFB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F387D9-0555-AFBB-C2C3-20D628DBD06F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7F7C62C-C03B-68ED-15C6-2D3E221E40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755752-702C-8B95-8938-779BCB149F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68D35F-8048-5979-4610-37661C2F2F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9FFEF087-953F-4D78-8D38-EDBD450CCF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3D9D99-7E2E-750A-ED15-512EEFB3B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0" name="Picture 9" descr="Text, logo&#10;&#10;Description automatically generated">
              <a:extLst>
                <a:ext uri="{FF2B5EF4-FFF2-40B4-BE49-F238E27FC236}">
                  <a16:creationId xmlns:a16="http://schemas.microsoft.com/office/drawing/2014/main" id="{2D8A996B-4095-228C-AC07-AF6269BEF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123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7528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17528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311549" y="22722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3919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4418" y="23919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311549" y="29113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03802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4418" y="3038026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1311549" y="3557455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6854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418" y="3685438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311549" y="42048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3411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418" y="43411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1311549" y="48605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311549" y="498856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18" y="4988562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311549" y="550799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1549" y="563597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24418" y="5635972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1311549" y="615540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A8AA3D-C5E8-4D48-B4C9-108C1DCA07B6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1F01CAFA-52A6-B642-A05A-66A79A365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A4AE79-7A44-6B46-A4D0-60BDCAEF1C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19C4AC-27B6-8D47-A5BC-508A15BD48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D025E5F8-0CC1-2C46-85BD-AFD173F3D0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4928933-E4BE-D3C1-1757-36257A95B5C2}"/>
              </a:ext>
            </a:extLst>
          </p:cNvPr>
          <p:cNvGrpSpPr/>
          <p:nvPr userDrawn="1"/>
        </p:nvGrpSpPr>
        <p:grpSpPr>
          <a:xfrm>
            <a:off x="0" y="6331763"/>
            <a:ext cx="12195684" cy="574081"/>
            <a:chOff x="0" y="6331763"/>
            <a:chExt cx="12195684" cy="57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64C767-DD58-9F97-C994-55457C0B3BEC}"/>
                </a:ext>
              </a:extLst>
            </p:cNvPr>
            <p:cNvSpPr/>
            <p:nvPr userDrawn="1"/>
          </p:nvSpPr>
          <p:spPr>
            <a:xfrm>
              <a:off x="0" y="6331763"/>
              <a:ext cx="12192000" cy="543816"/>
            </a:xfrm>
            <a:prstGeom prst="rect">
              <a:avLst/>
            </a:prstGeom>
            <a:solidFill>
              <a:srgbClr val="C14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07E70B2-190A-A394-40C2-4F22044CC6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4" y="6331763"/>
              <a:ext cx="12192000" cy="0"/>
            </a:xfrm>
            <a:prstGeom prst="line">
              <a:avLst/>
            </a:prstGeom>
            <a:solidFill>
              <a:srgbClr val="C14B23"/>
            </a:solidFill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6782AB-266A-3E05-FA83-18648551C2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74" y="6333924"/>
              <a:ext cx="1627776" cy="571920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5D1263-60DB-CA6B-9129-671D49CCD3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937" y="6456333"/>
              <a:ext cx="817912" cy="315339"/>
            </a:xfrm>
            <a:prstGeom prst="rect">
              <a:avLst/>
            </a:prstGeom>
            <a:noFill/>
          </p:spPr>
        </p:pic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29C89F00-1D05-5817-6176-A7DC1D6CE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07" y="6429520"/>
              <a:ext cx="1263780" cy="36531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9C4025-39DD-B285-B9DD-3A681DA5C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262" y="6456333"/>
              <a:ext cx="991858" cy="277720"/>
            </a:xfrm>
            <a:prstGeom prst="rect">
              <a:avLst/>
            </a:prstGeom>
          </p:spPr>
        </p:pic>
        <p:pic>
          <p:nvPicPr>
            <p:cNvPr id="10" name="Picture 9" descr="Text, logo&#10;&#10;Description automatically generated">
              <a:extLst>
                <a:ext uri="{FF2B5EF4-FFF2-40B4-BE49-F238E27FC236}">
                  <a16:creationId xmlns:a16="http://schemas.microsoft.com/office/drawing/2014/main" id="{6FAB01F5-54F8-CC5C-586F-BEE731C309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17302" y="6380417"/>
              <a:ext cx="1627775" cy="44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072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565" y="1"/>
            <a:ext cx="5497435" cy="1600201"/>
          </a:xfrm>
          <a:prstGeom prst="rect">
            <a:avLst/>
          </a:prstGeom>
          <a:solidFill>
            <a:srgbClr val="882B1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565" y="1773689"/>
            <a:ext cx="10972800" cy="435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82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xStyles>
    <p:titleStyle>
      <a:lvl1pPr marL="0" algn="ctr" defTabSz="609585" rtl="0" eaLnBrk="1" latinLnBrk="0" hangingPunct="1">
        <a:lnSpc>
          <a:spcPts val="3733"/>
        </a:lnSpc>
        <a:spcBef>
          <a:spcPct val="0"/>
        </a:spcBef>
        <a:buNone/>
        <a:defRPr sz="4000" kern="1200" spc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39D1C-CE5F-BB40-BC4B-44E72C4425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099" y="1844949"/>
            <a:ext cx="5269528" cy="1084497"/>
          </a:xfrm>
        </p:spPr>
        <p:txBody>
          <a:bodyPr/>
          <a:lstStyle/>
          <a:p>
            <a:r>
              <a:rPr lang="en-US" b="1" dirty="0"/>
              <a:t>DuraMAT New Project 3-Slide Template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267C6-9C9B-B1EA-0AA3-9F4F0B1996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344" y="4435008"/>
            <a:ext cx="5270283" cy="1468735"/>
          </a:xfrm>
        </p:spPr>
        <p:txBody>
          <a:bodyPr/>
          <a:lstStyle/>
          <a:p>
            <a:r>
              <a:rPr lang="en-US" i="1" dirty="0"/>
              <a:t>Please complete for your new project. These slides should be incorporated in your future quarterly reporting presentations and updated as needed.</a:t>
            </a:r>
          </a:p>
        </p:txBody>
      </p:sp>
    </p:spTree>
    <p:extLst>
      <p:ext uri="{BB962C8B-B14F-4D97-AF65-F5344CB8AC3E}">
        <p14:creationId xmlns:p14="http://schemas.microsoft.com/office/powerpoint/2010/main" val="326360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7DF1E0-893F-3D41-8A98-A3FD3982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of Interfacial Degradation in Glass/Glass PV Modules</a:t>
            </a:r>
            <a:br>
              <a:rPr lang="en-US" dirty="0"/>
            </a:br>
            <a:r>
              <a:rPr lang="en-US" dirty="0"/>
              <a:t>PI: Laura Schelhas - NREL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53638BA-B11A-9E43-87A8-299AFAE50A9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Chemical/mechanical characterization of G/G module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Develop adhesion measurements for G/G 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Demonstrate time-resolved EL imaging method</a:t>
            </a:r>
          </a:p>
          <a:p>
            <a:endParaRPr lang="en-US" sz="18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897360-3603-4F41-AFD8-4E789B4CCC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ts val="1200"/>
            </a:pPr>
            <a:r>
              <a:rPr lang="en-US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Core Objective: 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Fielded Module Forensics</a:t>
            </a:r>
          </a:p>
          <a:p>
            <a:pPr lvl="0">
              <a:spcBef>
                <a:spcPts val="0"/>
              </a:spcBef>
            </a:pPr>
            <a:r>
              <a:rPr lang="en-US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Team: 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SLAC: Archana Sinha, Sona </a:t>
            </a:r>
            <a:r>
              <a:rPr lang="en-US" sz="1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Ulicna</a:t>
            </a:r>
            <a:endParaRPr lang="en-US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NREL: Laura </a:t>
            </a:r>
            <a:r>
              <a:rPr lang="en-US" sz="1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Spinella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Steve Johnston, Dana B. </a:t>
            </a:r>
            <a:r>
              <a:rPr lang="en-US" sz="1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Sulas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-Kern, Michael Owen-Bellini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8FD626-CD70-8A41-9AF4-CC21A6536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324" y="2109411"/>
            <a:ext cx="7035522" cy="44490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7098A2-458D-70E0-2272-423D73E62681}"/>
              </a:ext>
            </a:extLst>
          </p:cNvPr>
          <p:cNvSpPr txBox="1"/>
          <p:nvPr/>
        </p:nvSpPr>
        <p:spPr>
          <a:xfrm>
            <a:off x="4832060" y="369690"/>
            <a:ext cx="4597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4374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897FA26A-C041-F840-A7F9-956F9829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of Interfacial Degradation in Glass/Glass PV Modules</a:t>
            </a:r>
            <a:br>
              <a:rPr lang="en-US" dirty="0"/>
            </a:br>
            <a:r>
              <a:rPr lang="en-US" dirty="0"/>
              <a:t>PI: Laura Schelhas - NREL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45347A6-1FEA-DC4E-8BFD-EBF7BEAA47E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8884" y="2193494"/>
            <a:ext cx="5140321" cy="1490132"/>
          </a:xfrm>
        </p:spPr>
        <p:txBody>
          <a:bodyPr/>
          <a:lstStyle/>
          <a:p>
            <a:r>
              <a:rPr lang="en-US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Here we will provide </a:t>
            </a:r>
            <a:r>
              <a:rPr lang="en-US" sz="1800" b="1" i="1" dirty="0">
                <a:solidFill>
                  <a:srgbClr val="CD421B"/>
                </a:solidFill>
                <a:ea typeface="Calibri"/>
                <a:cs typeface="Calibri"/>
                <a:sym typeface="Calibri"/>
              </a:rPr>
              <a:t>chemical, structural</a:t>
            </a:r>
            <a:r>
              <a:rPr lang="en-US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and </a:t>
            </a:r>
            <a:r>
              <a:rPr lang="en-US" sz="1800" b="1" i="1" dirty="0">
                <a:solidFill>
                  <a:srgbClr val="CD421B"/>
                </a:solidFill>
                <a:ea typeface="Calibri"/>
                <a:cs typeface="Calibri"/>
                <a:sym typeface="Calibri"/>
              </a:rPr>
              <a:t>mechanical</a:t>
            </a:r>
            <a:r>
              <a:rPr lang="en-US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insights that will enable a cutting-edge understanding of the degradation mechanisms present in glass/glass module interfaces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C13C04-D3DA-4E44-A3FE-E840E988EC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104" y="4373308"/>
            <a:ext cx="5990896" cy="13446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Collect and generate: G/G panels and </a:t>
            </a:r>
            <a:r>
              <a:rPr lang="en-US" sz="1400" dirty="0" err="1"/>
              <a:t>MiMos</a:t>
            </a:r>
            <a:r>
              <a:rPr lang="en-US" sz="1400" dirty="0"/>
              <a:t> which demonstrate degradation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Imaging techniques: assess the full modules and narrow-in on regions where degradation is occurring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Develop: adhesion measurement methods to confirm and quantify the mechanical degradation.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Characterize: degraded regions will be studied in detail using advanced materials forensics methods to monitor degradation at a fundamental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7A05C563-2EE5-7347-AFDA-4292892E31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008" y="1454922"/>
            <a:ext cx="6274992" cy="35906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3AA582-84D9-6376-21AD-24589856C154}"/>
              </a:ext>
            </a:extLst>
          </p:cNvPr>
          <p:cNvSpPr txBox="1"/>
          <p:nvPr/>
        </p:nvSpPr>
        <p:spPr>
          <a:xfrm>
            <a:off x="4832060" y="369690"/>
            <a:ext cx="4597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54493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8381-55DA-689C-C860-D1335868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380E4-596C-AFB3-C4E4-F920FB717C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numCol="2" spcCol="274320"/>
          <a:lstStyle/>
          <a:p>
            <a:r>
              <a:rPr lang="en-US" sz="1400" dirty="0"/>
              <a:t>Complimentary aspects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Both projects target reliability concerns of modern PV modules, focusing on cracks and outdoor aging (project 1) and indoor accelerated tests UVID and PID (project 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1 outdoor aging on control modules may or may not show UV degradation, these results can add additional datapoints to Project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1 modules can be harvested for project 2 root-cause analysis, providing more options for interesting samples.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Module acquisition can be time consuming, if needed, extra unstressed samples from project 1 could be applied to project 2.</a:t>
            </a:r>
          </a:p>
          <a:p>
            <a:endParaRPr lang="en-US" sz="1400" dirty="0"/>
          </a:p>
          <a:p>
            <a:r>
              <a:rPr lang="en-US" sz="1400" dirty="0"/>
              <a:t>Undesirable Overlap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There is no undesirable overlap between these projects.</a:t>
            </a:r>
          </a:p>
          <a:p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29A3-FE44-C1BC-2BDD-E2D40289D1D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Goal: Determine the impact of cell cracks on performance/safety + study outdoor aging in state-of-the-art modules. Create predictive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Scope of work: </a:t>
            </a:r>
          </a:p>
          <a:p>
            <a:pPr marL="642155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Details</a:t>
            </a:r>
          </a:p>
          <a:p>
            <a:pPr marL="642155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Details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25620-A052-B38E-1BFF-C915399681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Goal: Determine n-type reliability against UVID and PID at the module level. Define a new standard test-sequence targeting UVID and PID. Explore methods for UVID recovery.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Scope of Work:</a:t>
            </a:r>
          </a:p>
          <a:p>
            <a:pPr marL="642155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Details</a:t>
            </a:r>
          </a:p>
          <a:p>
            <a:pPr marL="642155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Details</a:t>
            </a:r>
          </a:p>
          <a:p>
            <a:pPr marL="642155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37CBD1-61CD-9956-1157-03A49CD24B9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Current Proposal Title (Project 2)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20EFBD-5F27-01D0-5046-934ADA28A95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Previous Project Title(s) (Project 1)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4ED675-6F58-B8DA-0272-DCDB9FE1EC03}"/>
              </a:ext>
            </a:extLst>
          </p:cNvPr>
          <p:cNvSpPr txBox="1"/>
          <p:nvPr/>
        </p:nvSpPr>
        <p:spPr>
          <a:xfrm>
            <a:off x="4639113" y="85409"/>
            <a:ext cx="4597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65556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FF02B72-E052-F347-90D1-2230DC837B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5B5E20-5886-7C42-AA33-984C0940EB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7DF1E0-893F-3D41-8A98-A3FD3982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53638BA-B11A-9E43-87A8-299AFAE50A9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897360-3603-4F41-AFD8-4E789B4CCC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6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9BC1836-E826-C848-B77E-02DF78AEEF7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58FC59C-8B24-2144-AB53-B8CE7E9E36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897FA26A-C041-F840-A7F9-956F9829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45347A6-1FEA-DC4E-8BFD-EBF7BEAA47E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C13C04-D3DA-4E44-A3FE-E840E988EC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4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513B-FB19-5740-7B18-DBDCCD36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F42AA-34F0-E0AF-F703-E8C1B9B8112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A7092-72C4-AE77-3B70-9155BECFBC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98B58-2F18-233D-6257-A5B8078D4F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2D8C04-7A7C-B042-3B59-6C2BD5A629E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7D13E4-DF05-ADCF-00E5-ECA1139B9F6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014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0">
      <a:dk1>
        <a:srgbClr val="333333"/>
      </a:dk1>
      <a:lt1>
        <a:srgbClr val="FFFFFF"/>
      </a:lt1>
      <a:dk2>
        <a:srgbClr val="FFC425"/>
      </a:dk2>
      <a:lt2>
        <a:srgbClr val="8DC63F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404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1_Office Theme</vt:lpstr>
      <vt:lpstr>PowerPoint Presentation</vt:lpstr>
      <vt:lpstr>Investigation of Interfacial Degradation in Glass/Glass PV Modules PI: Laura Schelhas - NREL</vt:lpstr>
      <vt:lpstr>Investigation of Interfacial Degradation in Glass/Glass PV Modules PI: Laura Schelhas - NREL</vt:lpstr>
      <vt:lpstr>PI Name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Schelhas, Laura</dc:creator>
  <cp:lastModifiedBy>Steinman, Lindsay</cp:lastModifiedBy>
  <cp:revision>8</cp:revision>
  <dcterms:created xsi:type="dcterms:W3CDTF">2021-08-19T19:10:23Z</dcterms:created>
  <dcterms:modified xsi:type="dcterms:W3CDTF">2024-05-16T19:48:09Z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965d95-ecc0-4720-b759-1f33c42ed7da_Enabled">
    <vt:lpwstr>true</vt:lpwstr>
  </property>
  <property fmtid="{D5CDD505-2E9C-101B-9397-08002B2CF9AE}" pid="3" name="MSIP_Label_95965d95-ecc0-4720-b759-1f33c42ed7da_SetDate">
    <vt:lpwstr>2024-05-16T19:43:37Z</vt:lpwstr>
  </property>
  <property fmtid="{D5CDD505-2E9C-101B-9397-08002B2CF9AE}" pid="4" name="MSIP_Label_95965d95-ecc0-4720-b759-1f33c42ed7da_Method">
    <vt:lpwstr>Standard</vt:lpwstr>
  </property>
  <property fmtid="{D5CDD505-2E9C-101B-9397-08002B2CF9AE}" pid="5" name="MSIP_Label_95965d95-ecc0-4720-b759-1f33c42ed7da_Name">
    <vt:lpwstr>General</vt:lpwstr>
  </property>
  <property fmtid="{D5CDD505-2E9C-101B-9397-08002B2CF9AE}" pid="6" name="MSIP_Label_95965d95-ecc0-4720-b759-1f33c42ed7da_SiteId">
    <vt:lpwstr>a0f29d7e-28cd-4f54-8442-7885aee7c080</vt:lpwstr>
  </property>
  <property fmtid="{D5CDD505-2E9C-101B-9397-08002B2CF9AE}" pid="7" name="MSIP_Label_95965d95-ecc0-4720-b759-1f33c42ed7da_ActionId">
    <vt:lpwstr>994fd297-c642-46e6-879a-7dc5b7a1e3c2</vt:lpwstr>
  </property>
  <property fmtid="{D5CDD505-2E9C-101B-9397-08002B2CF9AE}" pid="8" name="MSIP_Label_95965d95-ecc0-4720-b759-1f33c42ed7da_ContentBits">
    <vt:lpwstr>0</vt:lpwstr>
  </property>
</Properties>
</file>